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4"/>
  </p:sldMasterIdLst>
  <p:notesMasterIdLst>
    <p:notesMasterId r:id="rId39"/>
  </p:notesMasterIdLst>
  <p:sldIdLst>
    <p:sldId id="456" r:id="rId5"/>
    <p:sldId id="457" r:id="rId6"/>
    <p:sldId id="458"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373" r:id="rId38"/>
  </p:sldIdLst>
  <p:sldSz cx="12192000" cy="6858000"/>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422"/>
    <a:srgbClr val="0054A6"/>
    <a:srgbClr val="B9B9B9"/>
    <a:srgbClr val="E2E2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6370" autoAdjust="0"/>
  </p:normalViewPr>
  <p:slideViewPr>
    <p:cSldViewPr snapToGrid="0">
      <p:cViewPr varScale="1">
        <p:scale>
          <a:sx n="46" d="100"/>
          <a:sy n="46" d="100"/>
        </p:scale>
        <p:origin x="72" y="156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2F9D6-24C7-48C4-BF52-BF59CF05959A}" type="datetimeFigureOut">
              <a:rPr lang="en-US" smtClean="0"/>
              <a:t>2/26/2018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AA1B9-4A5C-416D-8307-0301411157F2}" type="slidenum">
              <a:rPr lang="en-US" smtClean="0"/>
              <a:t>‹#›</a:t>
            </a:fld>
            <a:endParaRPr lang="en-US" dirty="0"/>
          </a:p>
        </p:txBody>
      </p:sp>
    </p:spTree>
    <p:extLst>
      <p:ext uri="{BB962C8B-B14F-4D97-AF65-F5344CB8AC3E}">
        <p14:creationId xmlns:p14="http://schemas.microsoft.com/office/powerpoint/2010/main" val="37602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F317D31-FA66-4B70-8E0D-8B5BC66EC6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08F3CE0-6809-4A5D-AA4C-3C36CA9018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636BAE6B-ADC6-4255-9CF4-340936BF88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B0EF85E-0DF5-4FA3-BBCB-39AA75D41E61}" type="slidenum">
              <a:rPr lang="en-US" altLang="en-US" sz="1200"/>
              <a:pPr eaLnBrk="1" hangingPunct="1"/>
              <a:t>1</a:t>
            </a:fld>
            <a:endParaRPr lang="en-US" altLang="en-US" sz="1200" dirty="0"/>
          </a:p>
        </p:txBody>
      </p:sp>
    </p:spTree>
    <p:extLst>
      <p:ext uri="{BB962C8B-B14F-4D97-AF65-F5344CB8AC3E}">
        <p14:creationId xmlns:p14="http://schemas.microsoft.com/office/powerpoint/2010/main" val="343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085D239A-62AB-43DB-AA3E-B0ED500A8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3C50A150-BBBF-46F6-A366-C3D6860E9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4819" name="Slide Number Placeholder 3">
            <a:extLst>
              <a:ext uri="{FF2B5EF4-FFF2-40B4-BE49-F238E27FC236}">
                <a16:creationId xmlns:a16="http://schemas.microsoft.com/office/drawing/2014/main" id="{09F17655-7276-4E79-925A-6ADB289FD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6340D6-0783-4E34-9603-88BCE7E0ED2F}" type="slidenum">
              <a:rPr lang="en-US" altLang="en-US" sz="1200"/>
              <a:pPr eaLnBrk="1" hangingPunct="1"/>
              <a:t>10</a:t>
            </a:fld>
            <a:endParaRPr lang="en-US" altLang="en-US" sz="1200" dirty="0"/>
          </a:p>
        </p:txBody>
      </p:sp>
    </p:spTree>
    <p:extLst>
      <p:ext uri="{BB962C8B-B14F-4D97-AF65-F5344CB8AC3E}">
        <p14:creationId xmlns:p14="http://schemas.microsoft.com/office/powerpoint/2010/main" val="234413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199D5C0B-33BB-45E2-AFE8-4599D8630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2545E547-955B-4C8B-BB83-9A527022BB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6867" name="Slide Number Placeholder 3">
            <a:extLst>
              <a:ext uri="{FF2B5EF4-FFF2-40B4-BE49-F238E27FC236}">
                <a16:creationId xmlns:a16="http://schemas.microsoft.com/office/drawing/2014/main" id="{48B69434-BBEE-4715-96EB-7CFCB64663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177C202-A4D9-41F1-ACBC-454D943C326A}"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34083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C1ACAACB-4771-4BDD-813E-EC941E3B25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537E6052-5885-474D-B221-32CAAD51BB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
        <p:nvSpPr>
          <p:cNvPr id="38915" name="Slide Number Placeholder 3">
            <a:extLst>
              <a:ext uri="{FF2B5EF4-FFF2-40B4-BE49-F238E27FC236}">
                <a16:creationId xmlns:a16="http://schemas.microsoft.com/office/drawing/2014/main" id="{980F0CA7-811C-4C75-B856-B4C829D254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DA1D667-AFB3-44D2-9285-B09E6D1E27E0}" type="slidenum">
              <a:rPr lang="en-US" altLang="en-US" sz="1200"/>
              <a:pPr eaLnBrk="1" hangingPunct="1"/>
              <a:t>12</a:t>
            </a:fld>
            <a:endParaRPr lang="en-US" altLang="en-US" sz="1200" dirty="0"/>
          </a:p>
        </p:txBody>
      </p:sp>
    </p:spTree>
    <p:extLst>
      <p:ext uri="{BB962C8B-B14F-4D97-AF65-F5344CB8AC3E}">
        <p14:creationId xmlns:p14="http://schemas.microsoft.com/office/powerpoint/2010/main" val="420973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35B2CEF7-684C-4A9F-A641-FA9BB5944F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ACE82E4E-362D-4E02-A306-5D4FC9680F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0963" name="Slide Number Placeholder 3">
            <a:extLst>
              <a:ext uri="{FF2B5EF4-FFF2-40B4-BE49-F238E27FC236}">
                <a16:creationId xmlns:a16="http://schemas.microsoft.com/office/drawing/2014/main" id="{E4982C9E-5FA4-4C81-A264-24B86127B9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821D636-32D8-450F-B1C4-AB96F2D23CEB}" type="slidenum">
              <a:rPr lang="en-US" altLang="en-US" sz="1200"/>
              <a:pPr eaLnBrk="1" hangingPunct="1"/>
              <a:t>13</a:t>
            </a:fld>
            <a:endParaRPr lang="en-US" altLang="en-US" sz="1200" dirty="0"/>
          </a:p>
        </p:txBody>
      </p:sp>
    </p:spTree>
    <p:extLst>
      <p:ext uri="{BB962C8B-B14F-4D97-AF65-F5344CB8AC3E}">
        <p14:creationId xmlns:p14="http://schemas.microsoft.com/office/powerpoint/2010/main" val="3303899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20EBBD6F-BCBE-43AF-9A8C-E959D54A54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9E0074AA-B84D-4052-A677-A0FC5E90DA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3011" name="Slide Number Placeholder 3">
            <a:extLst>
              <a:ext uri="{FF2B5EF4-FFF2-40B4-BE49-F238E27FC236}">
                <a16:creationId xmlns:a16="http://schemas.microsoft.com/office/drawing/2014/main" id="{9E8F12F3-08F6-4E63-9DC0-9485EF993A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A53A60C-8BF7-4A8B-95DA-BAD480A036D3}" type="slidenum">
              <a:rPr lang="en-US" altLang="en-US" sz="1200"/>
              <a:pPr eaLnBrk="1" hangingPunct="1"/>
              <a:t>14</a:t>
            </a:fld>
            <a:endParaRPr lang="en-US" altLang="en-US" sz="1200" dirty="0"/>
          </a:p>
        </p:txBody>
      </p:sp>
    </p:spTree>
    <p:extLst>
      <p:ext uri="{BB962C8B-B14F-4D97-AF65-F5344CB8AC3E}">
        <p14:creationId xmlns:p14="http://schemas.microsoft.com/office/powerpoint/2010/main" val="4116641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F99A776A-CBAE-40DC-ACCB-BE928F8283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DC3C34F9-9877-47E2-892C-9AFAF0363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5059" name="Slide Number Placeholder 3">
            <a:extLst>
              <a:ext uri="{FF2B5EF4-FFF2-40B4-BE49-F238E27FC236}">
                <a16:creationId xmlns:a16="http://schemas.microsoft.com/office/drawing/2014/main" id="{7848AFB2-E0A2-499D-8E7E-04A1901464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FBA4569-F634-4D5D-9754-B7AD0F2A4927}" type="slidenum">
              <a:rPr lang="en-US" altLang="en-US" sz="1200"/>
              <a:pPr eaLnBrk="1" hangingPunct="1"/>
              <a:t>15</a:t>
            </a:fld>
            <a:endParaRPr lang="en-US" altLang="en-US" sz="1200" dirty="0"/>
          </a:p>
        </p:txBody>
      </p:sp>
    </p:spTree>
    <p:extLst>
      <p:ext uri="{BB962C8B-B14F-4D97-AF65-F5344CB8AC3E}">
        <p14:creationId xmlns:p14="http://schemas.microsoft.com/office/powerpoint/2010/main" val="310073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7A4CCF01-236F-4173-898D-EFC033DF8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CCF7C45F-8A0B-46BD-863F-429BD873FC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server can be hosted by Microsoft or it can be set up and managed in your organization by running the Windows Server Update Services (WSUS) or System Center 2012 R2/2016 Configuration Manager. </a:t>
            </a:r>
          </a:p>
        </p:txBody>
      </p:sp>
      <p:sp>
        <p:nvSpPr>
          <p:cNvPr id="47107" name="Slide Number Placeholder 3">
            <a:extLst>
              <a:ext uri="{FF2B5EF4-FFF2-40B4-BE49-F238E27FC236}">
                <a16:creationId xmlns:a16="http://schemas.microsoft.com/office/drawing/2014/main" id="{2219AF4C-C3CC-4D39-B50F-8171328DB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9C9FBFA-215D-4924-A2B2-FFEF430A801F}" type="slidenum">
              <a:rPr lang="en-US" altLang="en-US" sz="1200"/>
              <a:pPr eaLnBrk="1" hangingPunct="1"/>
              <a:t>16</a:t>
            </a:fld>
            <a:endParaRPr lang="en-US" altLang="en-US" sz="1200" dirty="0"/>
          </a:p>
        </p:txBody>
      </p:sp>
    </p:spTree>
    <p:extLst>
      <p:ext uri="{BB962C8B-B14F-4D97-AF65-F5344CB8AC3E}">
        <p14:creationId xmlns:p14="http://schemas.microsoft.com/office/powerpoint/2010/main" val="399070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749D789-971D-430A-B48D-09F8960E5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08B2E17F-4318-4567-8CC8-DBA77112D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9155" name="Slide Number Placeholder 3">
            <a:extLst>
              <a:ext uri="{FF2B5EF4-FFF2-40B4-BE49-F238E27FC236}">
                <a16:creationId xmlns:a16="http://schemas.microsoft.com/office/drawing/2014/main" id="{676C55C1-3883-4F96-ADF5-FBDF08D03F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2F4BC25-7808-48F0-B3F4-6879579EDF10}" type="slidenum">
              <a:rPr lang="en-US" altLang="en-US" sz="1200"/>
              <a:pPr eaLnBrk="1" hangingPunct="1"/>
              <a:t>17</a:t>
            </a:fld>
            <a:endParaRPr lang="en-US" altLang="en-US" sz="1200" dirty="0"/>
          </a:p>
        </p:txBody>
      </p:sp>
    </p:spTree>
    <p:extLst>
      <p:ext uri="{BB962C8B-B14F-4D97-AF65-F5344CB8AC3E}">
        <p14:creationId xmlns:p14="http://schemas.microsoft.com/office/powerpoint/2010/main" val="2381021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DA9BCAAC-1977-47DB-BF9D-F51E13074D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95861D6A-F039-46DB-8CF0-16C51CDD8E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1203" name="Slide Number Placeholder 3">
            <a:extLst>
              <a:ext uri="{FF2B5EF4-FFF2-40B4-BE49-F238E27FC236}">
                <a16:creationId xmlns:a16="http://schemas.microsoft.com/office/drawing/2014/main" id="{47E523B3-B218-49BB-86CF-74EB59FAD3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C73ED1-3F3C-4506-B597-17224040ACEB}" type="slidenum">
              <a:rPr lang="en-US" altLang="en-US" sz="1200"/>
              <a:pPr eaLnBrk="1" hangingPunct="1"/>
              <a:t>18</a:t>
            </a:fld>
            <a:endParaRPr lang="en-US" altLang="en-US" sz="1200" dirty="0"/>
          </a:p>
        </p:txBody>
      </p:sp>
    </p:spTree>
    <p:extLst>
      <p:ext uri="{BB962C8B-B14F-4D97-AF65-F5344CB8AC3E}">
        <p14:creationId xmlns:p14="http://schemas.microsoft.com/office/powerpoint/2010/main" val="98598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E83596AB-79B3-44F6-AB1B-4599ABF90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6996AD55-734F-4A73-83BA-6383B9A1A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3251" name="Slide Number Placeholder 3">
            <a:extLst>
              <a:ext uri="{FF2B5EF4-FFF2-40B4-BE49-F238E27FC236}">
                <a16:creationId xmlns:a16="http://schemas.microsoft.com/office/drawing/2014/main" id="{91D6EEA9-E79B-4E84-8D44-BB1AC56428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C53B218-FBB6-4394-9CF7-C3171D69DFAF}" type="slidenum">
              <a:rPr lang="en-US" altLang="en-US" sz="1200"/>
              <a:pPr eaLnBrk="1" hangingPunct="1"/>
              <a:t>19</a:t>
            </a:fld>
            <a:endParaRPr lang="en-US" altLang="en-US" sz="1200" dirty="0"/>
          </a:p>
        </p:txBody>
      </p:sp>
    </p:spTree>
    <p:extLst>
      <p:ext uri="{BB962C8B-B14F-4D97-AF65-F5344CB8AC3E}">
        <p14:creationId xmlns:p14="http://schemas.microsoft.com/office/powerpoint/2010/main" val="218600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6A6BA7A5-C441-4C4A-B65B-B947EDBCA3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Rectangle 3">
            <a:extLst>
              <a:ext uri="{FF2B5EF4-FFF2-40B4-BE49-F238E27FC236}">
                <a16:creationId xmlns:a16="http://schemas.microsoft.com/office/drawing/2014/main" id="{BC5BA1CC-AE1C-4C7D-96A7-2E416831E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 name="Slide Number Placeholder 3">
            <a:extLst>
              <a:ext uri="{FF2B5EF4-FFF2-40B4-BE49-F238E27FC236}">
                <a16:creationId xmlns:a16="http://schemas.microsoft.com/office/drawing/2014/main" id="{4B3974E8-93D7-4B30-BAA1-FCDFC4D7CA19}"/>
              </a:ext>
            </a:extLst>
          </p:cNvPr>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B0EF85E-0DF5-4FA3-BBCB-39AA75D41E61}" type="slidenum">
              <a:rPr lang="en-US" altLang="en-US" sz="1200"/>
              <a:pPr eaLnBrk="1" hangingPunct="1"/>
              <a:t>2</a:t>
            </a:fld>
            <a:endParaRPr lang="en-US" altLang="en-US" sz="1200" dirty="0"/>
          </a:p>
        </p:txBody>
      </p:sp>
    </p:spTree>
    <p:extLst>
      <p:ext uri="{BB962C8B-B14F-4D97-AF65-F5344CB8AC3E}">
        <p14:creationId xmlns:p14="http://schemas.microsoft.com/office/powerpoint/2010/main" val="383309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17ECB09-0C3F-4C2B-9BD7-E2A12ECCF4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7846D1C1-5F37-4D9E-BCF2-D70F49F8BC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5299" name="Slide Number Placeholder 3">
            <a:extLst>
              <a:ext uri="{FF2B5EF4-FFF2-40B4-BE49-F238E27FC236}">
                <a16:creationId xmlns:a16="http://schemas.microsoft.com/office/drawing/2014/main" id="{6DADDC04-481F-479E-A1DE-441D9B933B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24F77C9-2EC7-423F-AC9D-F99DC89CC82C}" type="slidenum">
              <a:rPr lang="en-US" altLang="en-US" sz="1200"/>
              <a:pPr eaLnBrk="1" hangingPunct="1"/>
              <a:t>20</a:t>
            </a:fld>
            <a:endParaRPr lang="en-US" altLang="en-US" sz="1200" dirty="0"/>
          </a:p>
        </p:txBody>
      </p:sp>
    </p:spTree>
    <p:extLst>
      <p:ext uri="{BB962C8B-B14F-4D97-AF65-F5344CB8AC3E}">
        <p14:creationId xmlns:p14="http://schemas.microsoft.com/office/powerpoint/2010/main" val="4099288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E7468891-CE6D-47EC-B9F5-90268B7F72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7C85CBC7-1921-4976-AE97-1260C88786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7347" name="Slide Number Placeholder 3">
            <a:extLst>
              <a:ext uri="{FF2B5EF4-FFF2-40B4-BE49-F238E27FC236}">
                <a16:creationId xmlns:a16="http://schemas.microsoft.com/office/drawing/2014/main" id="{51902FEE-0DF2-4ED0-B625-0F8EFE1F58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238744A-7FA5-49AE-B8B3-9CC26AD85CC1}" type="slidenum">
              <a:rPr lang="en-US" altLang="en-US" sz="1200"/>
              <a:pPr eaLnBrk="1" hangingPunct="1"/>
              <a:t>21</a:t>
            </a:fld>
            <a:endParaRPr lang="en-US" altLang="en-US" sz="1200" dirty="0"/>
          </a:p>
        </p:txBody>
      </p:sp>
    </p:spTree>
    <p:extLst>
      <p:ext uri="{BB962C8B-B14F-4D97-AF65-F5344CB8AC3E}">
        <p14:creationId xmlns:p14="http://schemas.microsoft.com/office/powerpoint/2010/main" val="395541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4CCD1BE8-9691-4EAE-A96A-D568289123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E8E1D18D-353F-4573-B88B-C1AE6BDD8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9395" name="Slide Number Placeholder 3">
            <a:extLst>
              <a:ext uri="{FF2B5EF4-FFF2-40B4-BE49-F238E27FC236}">
                <a16:creationId xmlns:a16="http://schemas.microsoft.com/office/drawing/2014/main" id="{6948BE0E-E065-47AC-9C1B-C5F6100194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BF1AB9A-BC3F-4F08-841B-A5F6A3DA9013}" type="slidenum">
              <a:rPr lang="en-US" altLang="en-US" sz="1200"/>
              <a:pPr eaLnBrk="1" hangingPunct="1"/>
              <a:t>22</a:t>
            </a:fld>
            <a:endParaRPr lang="en-US" altLang="en-US" sz="1200" dirty="0"/>
          </a:p>
        </p:txBody>
      </p:sp>
    </p:spTree>
    <p:extLst>
      <p:ext uri="{BB962C8B-B14F-4D97-AF65-F5344CB8AC3E}">
        <p14:creationId xmlns:p14="http://schemas.microsoft.com/office/powerpoint/2010/main" val="986394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7A7A3FDF-CF38-4A80-AD95-2AC22A15E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EB50F1BB-1C0C-45FE-B75B-D7FDB4FE8B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1443" name="Slide Number Placeholder 3">
            <a:extLst>
              <a:ext uri="{FF2B5EF4-FFF2-40B4-BE49-F238E27FC236}">
                <a16:creationId xmlns:a16="http://schemas.microsoft.com/office/drawing/2014/main" id="{12D76C29-9D4B-4AA3-886F-414B785715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BE5DA3-2E0F-4415-9EB4-EDCA189A8AC0}"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15624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A9CC8258-E25E-4722-AD6A-13D5C4E20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5E552400-46D9-4874-AC23-7C76A7411C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3491" name="Slide Number Placeholder 3">
            <a:extLst>
              <a:ext uri="{FF2B5EF4-FFF2-40B4-BE49-F238E27FC236}">
                <a16:creationId xmlns:a16="http://schemas.microsoft.com/office/drawing/2014/main" id="{5E86173E-F9DD-41BF-A6D6-ACEF2F4A47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7B4B953-AAFB-4292-A8C7-B49348C9DF0A}"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747305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3BA9E5BF-6A78-42C9-8B06-C241C17BF8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E161467F-41A9-4DDE-BCE0-DB0C95F35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Take Note: Networks have firewalls, too—they are similar to computer firewalls, but are usually much more robust.</a:t>
            </a:r>
          </a:p>
        </p:txBody>
      </p:sp>
      <p:sp>
        <p:nvSpPr>
          <p:cNvPr id="65539" name="Slide Number Placeholder 3">
            <a:extLst>
              <a:ext uri="{FF2B5EF4-FFF2-40B4-BE49-F238E27FC236}">
                <a16:creationId xmlns:a16="http://schemas.microsoft.com/office/drawing/2014/main" id="{2ED83A8B-4F49-4E37-9D86-68BD7D19B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BE358A-7B7C-4BDB-BD73-2CFF750054DB}"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2191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1BC48443-FF4C-4516-8665-77FCAA75F3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0CBAB4BA-09B8-47BC-9120-6936CC5D8A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7587" name="Slide Number Placeholder 3">
            <a:extLst>
              <a:ext uri="{FF2B5EF4-FFF2-40B4-BE49-F238E27FC236}">
                <a16:creationId xmlns:a16="http://schemas.microsoft.com/office/drawing/2014/main" id="{A123500A-DBC7-4630-8F84-73F1C04F9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CA6437A-545D-4DE9-A5DC-8722731682C3}" type="slidenum">
              <a:rPr lang="en-US" altLang="en-US" sz="1200"/>
              <a:pPr eaLnBrk="1" hangingPunct="1"/>
              <a:t>26</a:t>
            </a:fld>
            <a:endParaRPr lang="en-US" altLang="en-US" sz="1200" dirty="0"/>
          </a:p>
        </p:txBody>
      </p:sp>
    </p:spTree>
    <p:extLst>
      <p:ext uri="{BB962C8B-B14F-4D97-AF65-F5344CB8AC3E}">
        <p14:creationId xmlns:p14="http://schemas.microsoft.com/office/powerpoint/2010/main" val="2622371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22625BF1-4A62-4384-9268-2D7EAFA67E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F4841B4E-411C-46E0-B0FA-BBCA7DB30D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Microsoft Security Essentials is updated regularly by the Microsoft Update service to ensure the signatures, the anti-malware engine, and the application itself are kept up to date.</a:t>
            </a:r>
          </a:p>
          <a:p>
            <a:endParaRPr lang="en-US" altLang="en-US" dirty="0"/>
          </a:p>
          <a:p>
            <a:r>
              <a:rPr lang="en-US" altLang="en-US" dirty="0"/>
              <a:t>A </a:t>
            </a:r>
            <a:r>
              <a:rPr lang="en-US" altLang="en-US" b="1" dirty="0"/>
              <a:t>signature</a:t>
            </a:r>
            <a:r>
              <a:rPr lang="en-US" altLang="en-US" dirty="0"/>
              <a:t> is a sequence of text or code that</a:t>
            </a:r>
            <a:r>
              <a:rPr lang="ja-JP" altLang="en-US" dirty="0"/>
              <a:t>’</a:t>
            </a:r>
            <a:r>
              <a:rPr lang="en-US" altLang="ja-JP" dirty="0"/>
              <a:t>s programmed into a virus and uniquely identifies it. An anti-malware engine is the search process antivirus software uses to find viruses and other malware on a computer. Because new threats appear every day, Security Essentials downloads new signatures daily and uses the Dynamic Signature Service to push the updates to your computer almost immediately.</a:t>
            </a:r>
            <a:endParaRPr lang="en-US" altLang="en-US" dirty="0"/>
          </a:p>
        </p:txBody>
      </p:sp>
      <p:sp>
        <p:nvSpPr>
          <p:cNvPr id="69635" name="Slide Number Placeholder 3">
            <a:extLst>
              <a:ext uri="{FF2B5EF4-FFF2-40B4-BE49-F238E27FC236}">
                <a16:creationId xmlns:a16="http://schemas.microsoft.com/office/drawing/2014/main" id="{174D3B16-7F67-4ACF-B141-7229FA93F4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6767656-CE94-4F63-820E-859463DABE97}"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700241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192C8FCA-982D-4A80-A614-8AD77D957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1F6DF006-B0AA-47CF-9035-C5652E53FD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1683" name="Slide Number Placeholder 3">
            <a:extLst>
              <a:ext uri="{FF2B5EF4-FFF2-40B4-BE49-F238E27FC236}">
                <a16:creationId xmlns:a16="http://schemas.microsoft.com/office/drawing/2014/main" id="{91F38D10-BB0D-4BBE-BB0E-752EA51500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372A326-C99E-46E6-960C-66EF5E093E55}" type="slidenum">
              <a:rPr lang="en-US" altLang="en-US" sz="1200"/>
              <a:pPr eaLnBrk="1" hangingPunct="1"/>
              <a:t>28</a:t>
            </a:fld>
            <a:endParaRPr lang="en-US" altLang="en-US" sz="1200" dirty="0"/>
          </a:p>
        </p:txBody>
      </p:sp>
    </p:spTree>
    <p:extLst>
      <p:ext uri="{BB962C8B-B14F-4D97-AF65-F5344CB8AC3E}">
        <p14:creationId xmlns:p14="http://schemas.microsoft.com/office/powerpoint/2010/main" val="2071609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F4C7F139-DF03-4AFE-B96A-62DFA2809A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54321C87-6122-4C92-AB6A-12B70C3B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3731" name="Slide Number Placeholder 3">
            <a:extLst>
              <a:ext uri="{FF2B5EF4-FFF2-40B4-BE49-F238E27FC236}">
                <a16:creationId xmlns:a16="http://schemas.microsoft.com/office/drawing/2014/main" id="{C0DBFE9C-255A-4155-821F-B2624EDD29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5580540-D1B6-479B-876D-4B49FF66CFB4}" type="slidenum">
              <a:rPr lang="en-US" altLang="en-US" sz="1200"/>
              <a:pPr eaLnBrk="1" hangingPunct="1"/>
              <a:t>29</a:t>
            </a:fld>
            <a:endParaRPr lang="en-US" altLang="en-US" sz="1200" dirty="0"/>
          </a:p>
        </p:txBody>
      </p:sp>
    </p:spTree>
    <p:extLst>
      <p:ext uri="{BB962C8B-B14F-4D97-AF65-F5344CB8AC3E}">
        <p14:creationId xmlns:p14="http://schemas.microsoft.com/office/powerpoint/2010/main" val="302683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EA1A554C-9071-4DCA-9AD6-203E0386C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FB131ED9-E074-4019-842C-0891DD213A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483" name="Slide Number Placeholder 3">
            <a:extLst>
              <a:ext uri="{FF2B5EF4-FFF2-40B4-BE49-F238E27FC236}">
                <a16:creationId xmlns:a16="http://schemas.microsoft.com/office/drawing/2014/main" id="{AE020BF3-54E8-49C0-BEDB-6E58FAFC71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B94AB8-F648-48F9-9695-C301D57130D3}" type="slidenum">
              <a:rPr lang="en-US" altLang="en-US" sz="1200"/>
              <a:pPr eaLnBrk="1" hangingPunct="1"/>
              <a:t>3</a:t>
            </a:fld>
            <a:endParaRPr lang="en-US" altLang="en-US" sz="1200" dirty="0"/>
          </a:p>
        </p:txBody>
      </p:sp>
    </p:spTree>
    <p:extLst>
      <p:ext uri="{BB962C8B-B14F-4D97-AF65-F5344CB8AC3E}">
        <p14:creationId xmlns:p14="http://schemas.microsoft.com/office/powerpoint/2010/main" val="1118291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AFC9493D-9642-4137-9C70-325C2F4469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24214141-E90E-401D-9817-765E567DD1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5779" name="Slide Number Placeholder 3">
            <a:extLst>
              <a:ext uri="{FF2B5EF4-FFF2-40B4-BE49-F238E27FC236}">
                <a16:creationId xmlns:a16="http://schemas.microsoft.com/office/drawing/2014/main" id="{EF99C816-020A-49EF-B184-34953F762C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014963A-1F9F-4009-9850-98902CBD96B8}" type="slidenum">
              <a:rPr lang="en-US" altLang="en-US" sz="1200"/>
              <a:pPr eaLnBrk="1" hangingPunct="1"/>
              <a:t>30</a:t>
            </a:fld>
            <a:endParaRPr lang="en-US" altLang="en-US" sz="1200" dirty="0"/>
          </a:p>
        </p:txBody>
      </p:sp>
    </p:spTree>
    <p:extLst>
      <p:ext uri="{BB962C8B-B14F-4D97-AF65-F5344CB8AC3E}">
        <p14:creationId xmlns:p14="http://schemas.microsoft.com/office/powerpoint/2010/main" val="2092671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75B56DF6-2D43-4E7D-9BEF-40D83B885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DA51972-64B4-47B2-A59C-C5D2F99478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7827" name="Slide Number Placeholder 3">
            <a:extLst>
              <a:ext uri="{FF2B5EF4-FFF2-40B4-BE49-F238E27FC236}">
                <a16:creationId xmlns:a16="http://schemas.microsoft.com/office/drawing/2014/main" id="{AA79B966-1CF4-4C06-AECD-570EFFCF41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7E8424E-6991-4FAE-83DB-622772A62B58}" type="slidenum">
              <a:rPr lang="en-US" altLang="en-US" sz="1200"/>
              <a:pPr eaLnBrk="1" hangingPunct="1"/>
              <a:t>31</a:t>
            </a:fld>
            <a:endParaRPr lang="en-US" altLang="en-US" sz="1200" dirty="0"/>
          </a:p>
        </p:txBody>
      </p:sp>
    </p:spTree>
    <p:extLst>
      <p:ext uri="{BB962C8B-B14F-4D97-AF65-F5344CB8AC3E}">
        <p14:creationId xmlns:p14="http://schemas.microsoft.com/office/powerpoint/2010/main" val="2361095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A95DC1-9063-4AAA-95EC-7BCB2CBFEB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8B3F55CC-E9F9-46EA-8955-8D6B248ACD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9875" name="Slide Number Placeholder 3">
            <a:extLst>
              <a:ext uri="{FF2B5EF4-FFF2-40B4-BE49-F238E27FC236}">
                <a16:creationId xmlns:a16="http://schemas.microsoft.com/office/drawing/2014/main" id="{3F26AA3F-1FF1-4669-8E34-9E851F0FE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4D28754-037F-47E8-A609-299F9D45B66D}" type="slidenum">
              <a:rPr lang="en-US" altLang="en-US" sz="1200"/>
              <a:pPr eaLnBrk="1" hangingPunct="1"/>
              <a:t>32</a:t>
            </a:fld>
            <a:endParaRPr lang="en-US" altLang="en-US" sz="1200" dirty="0"/>
          </a:p>
        </p:txBody>
      </p:sp>
    </p:spTree>
    <p:extLst>
      <p:ext uri="{BB962C8B-B14F-4D97-AF65-F5344CB8AC3E}">
        <p14:creationId xmlns:p14="http://schemas.microsoft.com/office/powerpoint/2010/main" val="418741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51BC1D7B-40C7-418E-88A9-135836C11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7E93E4E-8EB8-468C-AF37-70F27C8F1B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1923" name="Slide Number Placeholder 3">
            <a:extLst>
              <a:ext uri="{FF2B5EF4-FFF2-40B4-BE49-F238E27FC236}">
                <a16:creationId xmlns:a16="http://schemas.microsoft.com/office/drawing/2014/main" id="{B471E447-FF1F-4B84-86D6-F9125BE7A6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4552189-5AB7-40B2-AFB9-8B2F9DC6254E}" type="slidenum">
              <a:rPr lang="en-US" altLang="en-US" sz="1200"/>
              <a:pPr eaLnBrk="1" hangingPunct="1"/>
              <a:t>33</a:t>
            </a:fld>
            <a:endParaRPr lang="en-US" altLang="en-US" sz="1200" dirty="0"/>
          </a:p>
        </p:txBody>
      </p:sp>
    </p:spTree>
    <p:extLst>
      <p:ext uri="{BB962C8B-B14F-4D97-AF65-F5344CB8AC3E}">
        <p14:creationId xmlns:p14="http://schemas.microsoft.com/office/powerpoint/2010/main" val="2031743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AA1B9-4A5C-416D-8307-0301411157F2}" type="slidenum">
              <a:rPr lang="en-US" smtClean="0"/>
              <a:t>34</a:t>
            </a:fld>
            <a:endParaRPr lang="en-US" dirty="0"/>
          </a:p>
        </p:txBody>
      </p:sp>
    </p:spTree>
    <p:extLst>
      <p:ext uri="{BB962C8B-B14F-4D97-AF65-F5344CB8AC3E}">
        <p14:creationId xmlns:p14="http://schemas.microsoft.com/office/powerpoint/2010/main" val="273694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881F7463-BD3D-4BB2-987E-4D67149290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BD2AA964-1BE7-438B-B69A-6B5F68D893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2531" name="Slide Number Placeholder 3">
            <a:extLst>
              <a:ext uri="{FF2B5EF4-FFF2-40B4-BE49-F238E27FC236}">
                <a16:creationId xmlns:a16="http://schemas.microsoft.com/office/drawing/2014/main" id="{39125535-1DFC-4959-B756-D8DD4F9EB9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DF9A5E3-70D5-4332-A7E3-567484BA80BF}" type="slidenum">
              <a:rPr lang="en-US" altLang="en-US" sz="1200"/>
              <a:pPr eaLnBrk="1" hangingPunct="1"/>
              <a:t>4</a:t>
            </a:fld>
            <a:endParaRPr lang="en-US" altLang="en-US" sz="1200" dirty="0"/>
          </a:p>
        </p:txBody>
      </p:sp>
    </p:spTree>
    <p:extLst>
      <p:ext uri="{BB962C8B-B14F-4D97-AF65-F5344CB8AC3E}">
        <p14:creationId xmlns:p14="http://schemas.microsoft.com/office/powerpoint/2010/main" val="370218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11EAD746-8BE8-4373-9593-45476C065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8864424-BC20-409E-8220-C71049615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4579" name="Slide Number Placeholder 3">
            <a:extLst>
              <a:ext uri="{FF2B5EF4-FFF2-40B4-BE49-F238E27FC236}">
                <a16:creationId xmlns:a16="http://schemas.microsoft.com/office/drawing/2014/main" id="{C27116FB-8E69-4320-B57F-7A0DC7A764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21F0902-E733-4A91-BCCA-789A9C7E24C8}" type="slidenum">
              <a:rPr lang="en-US" altLang="en-US" sz="1200"/>
              <a:pPr eaLnBrk="1" hangingPunct="1"/>
              <a:t>5</a:t>
            </a:fld>
            <a:endParaRPr lang="en-US" altLang="en-US" sz="1200" dirty="0"/>
          </a:p>
        </p:txBody>
      </p:sp>
    </p:spTree>
    <p:extLst>
      <p:ext uri="{BB962C8B-B14F-4D97-AF65-F5344CB8AC3E}">
        <p14:creationId xmlns:p14="http://schemas.microsoft.com/office/powerpoint/2010/main" val="364141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08A27EA-52B0-4FE7-A882-4AA316DEAF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2EABB726-E37C-4F72-967D-2C6BA048B3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6627" name="Slide Number Placeholder 3">
            <a:extLst>
              <a:ext uri="{FF2B5EF4-FFF2-40B4-BE49-F238E27FC236}">
                <a16:creationId xmlns:a16="http://schemas.microsoft.com/office/drawing/2014/main" id="{50760AA6-BE9F-4F76-8507-AF5C93096E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0BA296-8F37-4201-9CF2-D4CE0EF089B1}" type="slidenum">
              <a:rPr lang="en-US" altLang="en-US" sz="1200"/>
              <a:pPr eaLnBrk="1" hangingPunct="1"/>
              <a:t>6</a:t>
            </a:fld>
            <a:endParaRPr lang="en-US" altLang="en-US" sz="1200" dirty="0"/>
          </a:p>
        </p:txBody>
      </p:sp>
    </p:spTree>
    <p:extLst>
      <p:ext uri="{BB962C8B-B14F-4D97-AF65-F5344CB8AC3E}">
        <p14:creationId xmlns:p14="http://schemas.microsoft.com/office/powerpoint/2010/main" val="156501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EA34568D-732D-4222-A84D-B8EE55CAF4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149306D2-4F67-45DB-9D08-4D861F7A1F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8675" name="Slide Number Placeholder 3">
            <a:extLst>
              <a:ext uri="{FF2B5EF4-FFF2-40B4-BE49-F238E27FC236}">
                <a16:creationId xmlns:a16="http://schemas.microsoft.com/office/drawing/2014/main" id="{8C8FC8CE-37F1-460E-B272-13058962BE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A2BA4C4-C395-40D2-BD83-6989382FA5CE}" type="slidenum">
              <a:rPr lang="en-US" altLang="en-US" sz="1200"/>
              <a:pPr eaLnBrk="1" hangingPunct="1"/>
              <a:t>7</a:t>
            </a:fld>
            <a:endParaRPr lang="en-US" altLang="en-US" sz="1200" dirty="0"/>
          </a:p>
        </p:txBody>
      </p:sp>
    </p:spTree>
    <p:extLst>
      <p:ext uri="{BB962C8B-B14F-4D97-AF65-F5344CB8AC3E}">
        <p14:creationId xmlns:p14="http://schemas.microsoft.com/office/powerpoint/2010/main" val="175392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EF7214C9-6111-4493-BE77-49E9A2740C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AF8265E7-2ADA-403E-9F44-5996C81E8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0723" name="Slide Number Placeholder 3">
            <a:extLst>
              <a:ext uri="{FF2B5EF4-FFF2-40B4-BE49-F238E27FC236}">
                <a16:creationId xmlns:a16="http://schemas.microsoft.com/office/drawing/2014/main" id="{4EC5AA1B-3885-454D-9A3E-C59BE1E78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5AC6928-02F2-4566-9659-B2A887AB3E0C}" type="slidenum">
              <a:rPr lang="en-US" altLang="en-US" sz="1200"/>
              <a:pPr eaLnBrk="1" hangingPunct="1"/>
              <a:t>8</a:t>
            </a:fld>
            <a:endParaRPr lang="en-US" altLang="en-US" sz="1200" dirty="0"/>
          </a:p>
        </p:txBody>
      </p:sp>
    </p:spTree>
    <p:extLst>
      <p:ext uri="{BB962C8B-B14F-4D97-AF65-F5344CB8AC3E}">
        <p14:creationId xmlns:p14="http://schemas.microsoft.com/office/powerpoint/2010/main" val="378625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875343E-B2DC-4FC8-BD03-D496771829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077825F2-9288-402A-AE40-9B8C84F0F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2771" name="Slide Number Placeholder 3">
            <a:extLst>
              <a:ext uri="{FF2B5EF4-FFF2-40B4-BE49-F238E27FC236}">
                <a16:creationId xmlns:a16="http://schemas.microsoft.com/office/drawing/2014/main" id="{222B44FF-2E67-48AA-917C-F1EC5CFC8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CDBE41A-6A05-4BBA-AA76-A7398D6D8D68}" type="slidenum">
              <a:rPr lang="en-US" altLang="en-US" sz="1200"/>
              <a:pPr eaLnBrk="1" hangingPunct="1"/>
              <a:t>9</a:t>
            </a:fld>
            <a:endParaRPr lang="en-US" altLang="en-US" sz="1200" dirty="0"/>
          </a:p>
        </p:txBody>
      </p:sp>
    </p:spTree>
    <p:extLst>
      <p:ext uri="{BB962C8B-B14F-4D97-AF65-F5344CB8AC3E}">
        <p14:creationId xmlns:p14="http://schemas.microsoft.com/office/powerpoint/2010/main" val="3931498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8A98A4B-C8C9-42E1-A8C9-BA7A06A5B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2576" y="218942"/>
            <a:ext cx="2743200" cy="340398"/>
          </a:xfrm>
          <a:prstGeom prst="rect">
            <a:avLst/>
          </a:prstGeom>
        </p:spPr>
      </p:pic>
      <p:sp>
        <p:nvSpPr>
          <p:cNvPr id="2" name="Rectangle 1">
            <a:extLst>
              <a:ext uri="{FF2B5EF4-FFF2-40B4-BE49-F238E27FC236}">
                <a16:creationId xmlns:a16="http://schemas.microsoft.com/office/drawing/2014/main" id="{916791C7-AC97-4A75-B173-BCD1C5CA61E3}"/>
              </a:ext>
            </a:extLst>
          </p:cNvPr>
          <p:cNvSpPr/>
          <p:nvPr userDrawn="1"/>
        </p:nvSpPr>
        <p:spPr bwMode="auto">
          <a:xfrm>
            <a:off x="0" y="8171"/>
            <a:ext cx="12192000" cy="2286000"/>
          </a:xfrm>
          <a:prstGeom prst="rect">
            <a:avLst/>
          </a:prstGeom>
          <a:solidFill>
            <a:srgbClr val="0054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9DC0F182-E382-4215-8BEF-C4976809AD03}"/>
              </a:ext>
            </a:extLst>
          </p:cNvPr>
          <p:cNvSpPr txBox="1"/>
          <p:nvPr userDrawn="1"/>
        </p:nvSpPr>
        <p:spPr>
          <a:xfrm>
            <a:off x="230120" y="133588"/>
            <a:ext cx="11731752" cy="548640"/>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3200" dirty="0">
                <a:solidFill>
                  <a:schemeClr val="bg1"/>
                </a:solidFill>
                <a:latin typeface="+mj-lt"/>
              </a:rPr>
              <a:t>Microsoft</a:t>
            </a:r>
            <a:r>
              <a:rPr lang="en-US" sz="3200" baseline="30000" dirty="0">
                <a:solidFill>
                  <a:schemeClr val="bg1"/>
                </a:solidFill>
                <a:latin typeface="+mj-lt"/>
              </a:rPr>
              <a:t>®</a:t>
            </a:r>
            <a:r>
              <a:rPr lang="en-US" sz="3200" dirty="0">
                <a:solidFill>
                  <a:schemeClr val="bg1"/>
                </a:solidFill>
                <a:latin typeface="+mj-lt"/>
              </a:rPr>
              <a:t> Official Academic Course</a:t>
            </a:r>
          </a:p>
        </p:txBody>
      </p:sp>
      <p:sp>
        <p:nvSpPr>
          <p:cNvPr id="9" name="Title 1"/>
          <p:cNvSpPr>
            <a:spLocks noGrp="1"/>
          </p:cNvSpPr>
          <p:nvPr>
            <p:ph type="title" hasCustomPrompt="1"/>
          </p:nvPr>
        </p:nvSpPr>
        <p:spPr>
          <a:xfrm>
            <a:off x="228600" y="3554265"/>
            <a:ext cx="11517176" cy="2286000"/>
          </a:xfrm>
          <a:noFill/>
        </p:spPr>
        <p:txBody>
          <a:bodyPr lIns="91440" tIns="91440" rIns="91440" bIns="91440" anchor="t" anchorCtr="0"/>
          <a:lstStyle>
            <a:lvl1pPr>
              <a:defRPr sz="4800" spc="-78" baseline="0">
                <a:solidFill>
                  <a:schemeClr val="accent1"/>
                </a:solidFill>
              </a:defRPr>
            </a:lvl1pPr>
          </a:lstStyle>
          <a:p>
            <a:r>
              <a:rPr lang="en-US" dirty="0"/>
              <a:t>Lesson Title</a:t>
            </a:r>
          </a:p>
        </p:txBody>
      </p:sp>
      <p:sp>
        <p:nvSpPr>
          <p:cNvPr id="8" name="Rectangle 7">
            <a:extLst>
              <a:ext uri="{FF2B5EF4-FFF2-40B4-BE49-F238E27FC236}">
                <a16:creationId xmlns:a16="http://schemas.microsoft.com/office/drawing/2014/main" id="{4A8E3B6D-FE37-401D-9B56-F6F5576F8B0C}"/>
              </a:ext>
            </a:extLst>
          </p:cNvPr>
          <p:cNvSpPr/>
          <p:nvPr userDrawn="1"/>
        </p:nvSpPr>
        <p:spPr bwMode="auto">
          <a:xfrm>
            <a:off x="-1524" y="2295435"/>
            <a:ext cx="12192000" cy="182880"/>
          </a:xfrm>
          <a:prstGeom prst="rect">
            <a:avLst/>
          </a:prstGeom>
          <a:solidFill>
            <a:srgbClr val="F364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1" name="Picture 90">
            <a:extLst>
              <a:ext uri="{FF2B5EF4-FFF2-40B4-BE49-F238E27FC236}">
                <a16:creationId xmlns:a16="http://schemas.microsoft.com/office/drawing/2014/main" id="{3699F29B-9D00-41DD-BF68-87736C2C5D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28600" y="6266085"/>
            <a:ext cx="1613565" cy="345696"/>
          </a:xfrm>
          <a:prstGeom prst="rect">
            <a:avLst/>
          </a:prstGeom>
        </p:spPr>
      </p:pic>
      <p:sp>
        <p:nvSpPr>
          <p:cNvPr id="13" name="TextBox 12">
            <a:extLst>
              <a:ext uri="{FF2B5EF4-FFF2-40B4-BE49-F238E27FC236}">
                <a16:creationId xmlns:a16="http://schemas.microsoft.com/office/drawing/2014/main" id="{19CA5953-DC0D-45DF-AB56-F177B3E97C77}"/>
              </a:ext>
            </a:extLst>
          </p:cNvPr>
          <p:cNvSpPr txBox="1"/>
          <p:nvPr userDrawn="1"/>
        </p:nvSpPr>
        <p:spPr>
          <a:xfrm flipH="1">
            <a:off x="230120" y="731520"/>
            <a:ext cx="11731752" cy="914400"/>
          </a:xfrm>
          <a:prstGeom prst="rect">
            <a:avLst/>
          </a:prstGeom>
          <a:noFill/>
        </p:spPr>
        <p:txBody>
          <a:bodyPr wrap="square" lIns="182880" tIns="146304" rIns="182880" bIns="146304" rtlCol="0" anchor="ctr" anchorCtr="0">
            <a:spAutoFit/>
          </a:bodyPr>
          <a:lstStyle/>
          <a:p>
            <a:pPr>
              <a:lnSpc>
                <a:spcPct val="90000"/>
              </a:lnSpc>
              <a:spcAft>
                <a:spcPts val="600"/>
              </a:spcAft>
            </a:pPr>
            <a:r>
              <a:rPr lang="en-US" sz="4600" dirty="0">
                <a:solidFill>
                  <a:schemeClr val="bg1"/>
                </a:solidFill>
              </a:rPr>
              <a:t>Windows Operating System Fundamentals</a:t>
            </a:r>
          </a:p>
        </p:txBody>
      </p:sp>
      <p:sp>
        <p:nvSpPr>
          <p:cNvPr id="14" name="TextBox 13">
            <a:extLst>
              <a:ext uri="{FF2B5EF4-FFF2-40B4-BE49-F238E27FC236}">
                <a16:creationId xmlns:a16="http://schemas.microsoft.com/office/drawing/2014/main" id="{E622E6B2-DCD3-4CDD-A3C9-641F7A5F3518}"/>
              </a:ext>
            </a:extLst>
          </p:cNvPr>
          <p:cNvSpPr txBox="1"/>
          <p:nvPr userDrawn="1"/>
        </p:nvSpPr>
        <p:spPr>
          <a:xfrm>
            <a:off x="228600" y="1550908"/>
            <a:ext cx="11731752" cy="548640"/>
          </a:xfrm>
          <a:prstGeom prst="rect">
            <a:avLst/>
          </a:prstGeom>
          <a:noFill/>
        </p:spPr>
        <p:txBody>
          <a:bodyPr wrap="square" lIns="182880" tIns="146304" rIns="182880" bIns="146304" rtlCol="0" anchor="ctr" anchorCtr="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3200" dirty="0">
                <a:solidFill>
                  <a:schemeClr val="bg1"/>
                </a:solidFill>
              </a:rPr>
              <a:t>Microsoft Technology Associate Exam 98-349</a:t>
            </a:r>
          </a:p>
        </p:txBody>
      </p:sp>
      <p:sp>
        <p:nvSpPr>
          <p:cNvPr id="16" name="Text Placeholder 15">
            <a:extLst>
              <a:ext uri="{FF2B5EF4-FFF2-40B4-BE49-F238E27FC236}">
                <a16:creationId xmlns:a16="http://schemas.microsoft.com/office/drawing/2014/main" id="{8222FE89-90C4-4F1F-B523-26EDCAFF3577}"/>
              </a:ext>
            </a:extLst>
          </p:cNvPr>
          <p:cNvSpPr>
            <a:spLocks noGrp="1"/>
          </p:cNvSpPr>
          <p:nvPr>
            <p:ph type="body" sz="quarter" idx="16" hasCustomPrompt="1"/>
          </p:nvPr>
        </p:nvSpPr>
        <p:spPr>
          <a:xfrm>
            <a:off x="228600" y="2918936"/>
            <a:ext cx="4491038" cy="640080"/>
          </a:xfrm>
        </p:spPr>
        <p:txBody>
          <a:bodyPr/>
          <a:lstStyle>
            <a:lvl1pPr marL="0" indent="0">
              <a:buNone/>
              <a:defRPr>
                <a:solidFill>
                  <a:schemeClr val="accent1"/>
                </a:solidFill>
              </a:defRPr>
            </a:lvl1pPr>
          </a:lstStyle>
          <a:p>
            <a:pPr lvl="0"/>
            <a:r>
              <a:rPr lang="en-US" dirty="0"/>
              <a:t>Lesson Number</a:t>
            </a:r>
          </a:p>
        </p:txBody>
      </p:sp>
    </p:spTree>
    <p:extLst>
      <p:ext uri="{BB962C8B-B14F-4D97-AF65-F5344CB8AC3E}">
        <p14:creationId xmlns:p14="http://schemas.microsoft.com/office/powerpoint/2010/main" val="1605152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
        <p:nvSpPr>
          <p:cNvPr id="4" name="Text Box 3">
            <a:extLst>
              <a:ext uri="{FF2B5EF4-FFF2-40B4-BE49-F238E27FC236}">
                <a16:creationId xmlns:a16="http://schemas.microsoft.com/office/drawing/2014/main" id="{85FC4A11-B7DA-44CA-A798-8AE6D1550D18}"/>
              </a:ext>
            </a:extLst>
          </p:cNvPr>
          <p:cNvSpPr txBox="1">
            <a:spLocks noChangeArrowheads="1"/>
          </p:cNvSpPr>
          <p:nvPr userDrawn="1"/>
        </p:nvSpPr>
        <p:spPr bwMode="blackWhite">
          <a:xfrm>
            <a:off x="450202" y="5951907"/>
            <a:ext cx="11292218" cy="633442"/>
          </a:xfrm>
          <a:prstGeom prst="rect">
            <a:avLst/>
          </a:prstGeom>
          <a:noFill/>
          <a:ln w="12700">
            <a:noFill/>
            <a:miter lim="800000"/>
            <a:headEnd type="none" w="sm" len="sm"/>
            <a:tailEnd type="none" w="sm" len="sm"/>
          </a:ln>
          <a:effectLst/>
        </p:spPr>
        <p:txBody>
          <a:bodyPr vert="horz" wrap="square" lIns="89630" tIns="89630" rIns="89630" bIns="89630" numCol="1" anchor="t" anchorCtr="0" compatLnSpc="1">
            <a:prstTxWarp prst="textNoShape">
              <a:avLst/>
            </a:prstTxWarp>
            <a:spAutoFit/>
          </a:bodyPr>
          <a:lstStyle/>
          <a:p>
            <a:pPr defTabSz="913748" eaLnBrk="0" hangingPunct="0"/>
            <a:r>
              <a:rPr lang="en-US" sz="980" baseline="0" dirty="0">
                <a:solidFill>
                  <a:schemeClr val="bg1"/>
                </a:solidFill>
                <a:latin typeface="Segoe UI" panose="020B0502040204020203" pitchFamily="34" charset="0"/>
                <a:cs typeface="Segoe UI" panose="020B0502040204020203" pitchFamily="34" charset="0"/>
              </a:rPr>
              <a:t>© 2018 Microsoft Corporation. All rights reserved. </a:t>
            </a:r>
          </a:p>
          <a:p>
            <a:pPr defTabSz="913748" eaLnBrk="0" hangingPunct="0"/>
            <a:r>
              <a:rPr lang="en-US" sz="980" baseline="0" dirty="0">
                <a:solidFill>
                  <a:schemeClr val="bg1"/>
                </a:solidFill>
                <a:latin typeface="Segoe UI" panose="020B0502040204020203" pitchFamily="34" charset="0"/>
                <a:cs typeface="Segoe UI" panose="020B0502040204020203" pitchFamily="34" charset="0"/>
              </a:rPr>
              <a:t>Microsoft and the trademarks listed at http://www.microsoft.com/trademarks are trademarks of the Microsoft group of companies. </a:t>
            </a:r>
            <a:br>
              <a:rPr lang="en-US" sz="980" baseline="0" dirty="0">
                <a:solidFill>
                  <a:schemeClr val="bg1"/>
                </a:solidFill>
                <a:latin typeface="Segoe UI" panose="020B0502040204020203" pitchFamily="34" charset="0"/>
                <a:cs typeface="Segoe UI" panose="020B0502040204020203" pitchFamily="34" charset="0"/>
              </a:rPr>
            </a:br>
            <a:r>
              <a:rPr lang="en-US" sz="980" baseline="0" dirty="0">
                <a:solidFill>
                  <a:schemeClr val="bg1"/>
                </a:solidFill>
                <a:latin typeface="Segoe UI" panose="020B0502040204020203" pitchFamily="34" charset="0"/>
                <a:cs typeface="Segoe UI" panose="020B0502040204020203" pitchFamily="34" charset="0"/>
              </a:rPr>
              <a:t>All other trademarks are property of their respective owners. </a:t>
            </a:r>
          </a:p>
        </p:txBody>
      </p:sp>
    </p:spTree>
    <p:extLst>
      <p:ext uri="{BB962C8B-B14F-4D97-AF65-F5344CB8AC3E}">
        <p14:creationId xmlns:p14="http://schemas.microsoft.com/office/powerpoint/2010/main" val="35238605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358570" y="1371600"/>
            <a:ext cx="11474238" cy="2423805"/>
          </a:xfrm>
        </p:spPr>
        <p:txBody>
          <a:bodyPr>
            <a:spAutoFit/>
          </a:bodyPr>
          <a:lstStyle>
            <a:lvl1pPr marL="0" indent="0">
              <a:spcBef>
                <a:spcPts val="588"/>
              </a:spcBef>
              <a:buNone/>
              <a:defRPr sz="2745" spc="-29" baseline="0">
                <a:solidFill>
                  <a:schemeClr val="accent1"/>
                </a:solidFill>
                <a:latin typeface="+mj-lt"/>
              </a:defRPr>
            </a:lvl1pPr>
            <a:lvl2pPr marL="0" indent="0">
              <a:spcBef>
                <a:spcPts val="588"/>
              </a:spcBef>
              <a:buFontTx/>
              <a:buNone/>
              <a:defRPr sz="2800"/>
            </a:lvl2pPr>
            <a:lvl3pPr marL="224097" indent="0">
              <a:spcBef>
                <a:spcPts val="588"/>
              </a:spcBef>
              <a:buNone/>
              <a:defRPr/>
            </a:lvl3pPr>
            <a:lvl4pPr marL="448193" indent="0">
              <a:spcBef>
                <a:spcPts val="588"/>
              </a:spcBef>
              <a:buNone/>
              <a:defRPr/>
            </a:lvl4pPr>
            <a:lvl5pPr marL="672290" indent="0">
              <a:spcBef>
                <a:spcPts val="588"/>
              </a:spcBef>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57615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dirty="0"/>
              <a:t>Click to edit Master title style</a:t>
            </a:r>
          </a:p>
        </p:txBody>
      </p:sp>
      <p:sp>
        <p:nvSpPr>
          <p:cNvPr id="4" name="Text Placeholder 3"/>
          <p:cNvSpPr>
            <a:spLocks noGrp="1"/>
          </p:cNvSpPr>
          <p:nvPr>
            <p:ph type="body" sz="quarter" idx="10"/>
          </p:nvPr>
        </p:nvSpPr>
        <p:spPr>
          <a:xfrm>
            <a:off x="358570" y="13716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95851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a:t>Click to edit Master title style</a:t>
            </a:r>
            <a:endParaRPr lang="en-US" dirty="0"/>
          </a:p>
        </p:txBody>
      </p:sp>
    </p:spTree>
    <p:extLst>
      <p:ext uri="{BB962C8B-B14F-4D97-AF65-F5344CB8AC3E}">
        <p14:creationId xmlns:p14="http://schemas.microsoft.com/office/powerpoint/2010/main" val="14783322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AEF353-1CB5-4D48-83D3-E5ED0186579B}"/>
              </a:ext>
            </a:extLst>
          </p:cNvPr>
          <p:cNvSpPr>
            <a:spLocks noGrp="1"/>
          </p:cNvSpPr>
          <p:nvPr>
            <p:ph sz="quarter" idx="11"/>
          </p:nvPr>
        </p:nvSpPr>
        <p:spPr>
          <a:xfrm>
            <a:off x="358570" y="1371599"/>
            <a:ext cx="11474655" cy="5127779"/>
          </a:xfrm>
        </p:spPr>
        <p:txBody>
          <a:bodyPr/>
          <a:lstStyle>
            <a:lvl1pPr>
              <a:buClr>
                <a:schemeClr val="accent1"/>
              </a:buClr>
              <a:defRPr sz="3200"/>
            </a:lvl1pPr>
            <a:lvl2pPr>
              <a:buClr>
                <a:schemeClr val="accent1"/>
              </a:buClr>
              <a:defRPr sz="2800"/>
            </a:lvl2pPr>
            <a:lvl3pPr>
              <a:buClr>
                <a:schemeClr val="accent1"/>
              </a:buClr>
              <a:defRPr sz="2800"/>
            </a:lvl3pPr>
            <a:lvl4pPr>
              <a:buClr>
                <a:schemeClr val="accent1"/>
              </a:buClr>
              <a:defRPr sz="2800"/>
            </a:lvl4pPr>
            <a:lvl5pPr>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56676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35C18CD1-5689-4421-A8CE-56BFFCE9C2BC}"/>
              </a:ext>
            </a:extLst>
          </p:cNvPr>
          <p:cNvSpPr>
            <a:spLocks noGrp="1"/>
          </p:cNvSpPr>
          <p:nvPr>
            <p:ph type="tbl" sz="quarter" idx="12"/>
          </p:nvPr>
        </p:nvSpPr>
        <p:spPr>
          <a:xfrm>
            <a:off x="358570" y="1381224"/>
            <a:ext cx="11474238" cy="5118155"/>
          </a:xfrm>
        </p:spPr>
        <p:txBody>
          <a:bodyPr anchor="ctr" anchorCtr="1"/>
          <a:lstStyle/>
          <a:p>
            <a:endParaRPr lang="en-US" dirty="0"/>
          </a:p>
        </p:txBody>
      </p:sp>
    </p:spTree>
    <p:extLst>
      <p:ext uri="{BB962C8B-B14F-4D97-AF65-F5344CB8AC3E}">
        <p14:creationId xmlns:p14="http://schemas.microsoft.com/office/powerpoint/2010/main" val="400237964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4400"/>
            </a:lvl1pPr>
          </a:lstStyle>
          <a:p>
            <a:r>
              <a:rPr lang="en-US" dirty="0"/>
              <a:t>Click to edit Master title style</a:t>
            </a:r>
          </a:p>
        </p:txBody>
      </p:sp>
      <p:sp>
        <p:nvSpPr>
          <p:cNvPr id="5" name="Text Placeholder 3">
            <a:extLst>
              <a:ext uri="{FF2B5EF4-FFF2-40B4-BE49-F238E27FC236}">
                <a16:creationId xmlns:a16="http://schemas.microsoft.com/office/drawing/2014/main" id="{741FFEA2-0FEB-4399-BE43-FBE7E64EE4D4}"/>
              </a:ext>
            </a:extLst>
          </p:cNvPr>
          <p:cNvSpPr>
            <a:spLocks noGrp="1"/>
          </p:cNvSpPr>
          <p:nvPr>
            <p:ph type="body" sz="quarter" idx="10"/>
          </p:nvPr>
        </p:nvSpPr>
        <p:spPr>
          <a:xfrm>
            <a:off x="358570" y="13716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5156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5028620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ally Long 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358570" y="358621"/>
            <a:ext cx="11474238" cy="1371600"/>
          </a:xfrm>
        </p:spPr>
        <p:txBody>
          <a:bodyPr/>
          <a:lstStyle>
            <a:lvl1pPr>
              <a:defRPr sz="4800"/>
            </a:lvl1p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09E24F94-AF17-4E4A-B922-F49D0F317FA0}"/>
              </a:ext>
            </a:extLst>
          </p:cNvPr>
          <p:cNvSpPr>
            <a:spLocks noGrp="1"/>
          </p:cNvSpPr>
          <p:nvPr>
            <p:ph type="body" sz="quarter" idx="10"/>
          </p:nvPr>
        </p:nvSpPr>
        <p:spPr>
          <a:xfrm>
            <a:off x="358570" y="18288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75156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570" y="358621"/>
            <a:ext cx="11474238" cy="896552"/>
          </a:xfrm>
          <a:prstGeom prst="rect">
            <a:avLst/>
          </a:prstGeom>
        </p:spPr>
        <p:txBody>
          <a:bodyPr vert="horz" wrap="square" lIns="91440" tIns="91440" rIns="91440" bIns="91440" rtlCol="0" anchor="t">
            <a:noAutofit/>
          </a:bodyPr>
          <a:lstStyle/>
          <a:p>
            <a:r>
              <a:rPr lang="en-US" dirty="0"/>
              <a:t>Click to edit Master title style</a:t>
            </a:r>
          </a:p>
        </p:txBody>
      </p:sp>
      <p:sp>
        <p:nvSpPr>
          <p:cNvPr id="4" name="Text Placeholder 3"/>
          <p:cNvSpPr>
            <a:spLocks noGrp="1"/>
          </p:cNvSpPr>
          <p:nvPr>
            <p:ph type="body" idx="1"/>
          </p:nvPr>
        </p:nvSpPr>
        <p:spPr>
          <a:xfrm>
            <a:off x="358570" y="1371599"/>
            <a:ext cx="11474238" cy="5127779"/>
          </a:xfrm>
          <a:prstGeom prst="rect">
            <a:avLst/>
          </a:prstGeom>
        </p:spPr>
        <p:txBody>
          <a:bodyPr vert="horz" wrap="square" lIns="91440" tIns="91440" rIns="91440" bIns="9144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4245"/>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7" r:id="rId3"/>
    <p:sldLayoutId id="2147483731" r:id="rId4"/>
    <p:sldLayoutId id="2147483729" r:id="rId5"/>
    <p:sldLayoutId id="2147483730" r:id="rId6"/>
    <p:sldLayoutId id="2147483727" r:id="rId7"/>
    <p:sldLayoutId id="2147483733" r:id="rId8"/>
    <p:sldLayoutId id="2147483732" r:id="rId9"/>
    <p:sldLayoutId id="2147483723" r:id="rId10"/>
  </p:sldLayoutIdLst>
  <p:transition>
    <p:fade/>
  </p:transition>
  <p:txStyles>
    <p:titleStyle>
      <a:lvl1pPr algn="l" defTabSz="914367" rtl="0" eaLnBrk="1" latinLnBrk="0" hangingPunct="1">
        <a:lnSpc>
          <a:spcPct val="90000"/>
        </a:lnSpc>
        <a:spcBef>
          <a:spcPct val="0"/>
        </a:spcBef>
        <a:buNone/>
        <a:defRPr lang="en-US" sz="4800" b="0" kern="1200" cap="none" spc="-69" baseline="0" dirty="0" smtClean="0">
          <a:ln w="3175">
            <a:noFill/>
          </a:ln>
          <a:solidFill>
            <a:schemeClr val="accent1"/>
          </a:soli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1pPr>
      <a:lvl2pPr marL="448193"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74FD-EA11-44FF-AE62-EB61079FBBC2}"/>
              </a:ext>
            </a:extLst>
          </p:cNvPr>
          <p:cNvSpPr>
            <a:spLocks noGrp="1"/>
          </p:cNvSpPr>
          <p:nvPr>
            <p:ph type="title"/>
          </p:nvPr>
        </p:nvSpPr>
        <p:spPr/>
        <p:txBody>
          <a:bodyPr/>
          <a:lstStyle/>
          <a:p>
            <a:r>
              <a:rPr lang="en-US" altLang="en-US" dirty="0"/>
              <a:t>Maintaining, Updating, and </a:t>
            </a:r>
            <a:br>
              <a:rPr lang="en-US" altLang="en-US" dirty="0"/>
            </a:br>
            <a:r>
              <a:rPr lang="en-US" altLang="en-US" dirty="0"/>
              <a:t>Protecting Windows 10</a:t>
            </a:r>
          </a:p>
        </p:txBody>
      </p:sp>
      <p:sp>
        <p:nvSpPr>
          <p:cNvPr id="15366" name="Subtitle 2">
            <a:extLst>
              <a:ext uri="{FF2B5EF4-FFF2-40B4-BE49-F238E27FC236}">
                <a16:creationId xmlns:a16="http://schemas.microsoft.com/office/drawing/2014/main" id="{101B433A-FE4A-47D9-8B5E-54BDEC3A2DF0}"/>
              </a:ext>
            </a:extLst>
          </p:cNvPr>
          <p:cNvSpPr>
            <a:spLocks noGrp="1"/>
          </p:cNvSpPr>
          <p:nvPr>
            <p:ph type="body" sz="quarter" idx="16"/>
          </p:nvPr>
        </p:nvSpPr>
        <p:spPr/>
        <p:txBody>
          <a:bodyPr/>
          <a:lstStyle/>
          <a:p>
            <a:r>
              <a:rPr lang="en-US" altLang="en-US" dirty="0"/>
              <a:t>Lesson 7</a:t>
            </a:r>
          </a:p>
        </p:txBody>
      </p:sp>
    </p:spTree>
    <p:extLst>
      <p:ext uri="{BB962C8B-B14F-4D97-AF65-F5344CB8AC3E}">
        <p14:creationId xmlns:p14="http://schemas.microsoft.com/office/powerpoint/2010/main" val="704495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8BB1C54-177B-4E06-A7F3-F5D0D485B7E0}"/>
              </a:ext>
            </a:extLst>
          </p:cNvPr>
          <p:cNvSpPr>
            <a:spLocks noGrp="1" noChangeArrowheads="1"/>
          </p:cNvSpPr>
          <p:nvPr>
            <p:ph type="title"/>
          </p:nvPr>
        </p:nvSpPr>
        <p:spPr/>
        <p:txBody>
          <a:bodyPr/>
          <a:lstStyle/>
          <a:p>
            <a:pPr eaLnBrk="1" hangingPunct="1"/>
            <a:r>
              <a:rPr lang="en-US" altLang="en-US" dirty="0"/>
              <a:t>Using Action Center	(1/2)</a:t>
            </a:r>
          </a:p>
        </p:txBody>
      </p:sp>
      <p:sp>
        <p:nvSpPr>
          <p:cNvPr id="33794" name="Rectangle 3">
            <a:extLst>
              <a:ext uri="{FF2B5EF4-FFF2-40B4-BE49-F238E27FC236}">
                <a16:creationId xmlns:a16="http://schemas.microsoft.com/office/drawing/2014/main" id="{BB82F21B-7A35-4BBA-981C-5E3B9E523C69}"/>
              </a:ext>
            </a:extLst>
          </p:cNvPr>
          <p:cNvSpPr>
            <a:spLocks noGrp="1" noChangeArrowheads="1"/>
          </p:cNvSpPr>
          <p:nvPr>
            <p:ph type="body" sz="quarter" idx="10"/>
          </p:nvPr>
        </p:nvSpPr>
        <p:spPr>
          <a:xfrm>
            <a:off x="358570" y="1371600"/>
            <a:ext cx="11474238" cy="2877711"/>
          </a:xfrm>
        </p:spPr>
        <p:txBody>
          <a:bodyPr/>
          <a:lstStyle/>
          <a:p>
            <a:pPr eaLnBrk="1" hangingPunct="1"/>
            <a:r>
              <a:rPr lang="en-US" altLang="en-US" dirty="0"/>
              <a:t>Windows 10 Action Center is an improvement upon Security Center in previous versions of Windows. </a:t>
            </a:r>
          </a:p>
          <a:p>
            <a:pPr eaLnBrk="1" hangingPunct="1"/>
            <a:r>
              <a:rPr lang="en-US" altLang="en-US" dirty="0"/>
              <a:t>Within Action Center, you can view notifications for security features (firewall, antivirus software, and so on) and maintenance (backups, updates, and so on). </a:t>
            </a:r>
          </a:p>
        </p:txBody>
      </p:sp>
    </p:spTree>
    <p:extLst>
      <p:ext uri="{BB962C8B-B14F-4D97-AF65-F5344CB8AC3E}">
        <p14:creationId xmlns:p14="http://schemas.microsoft.com/office/powerpoint/2010/main" val="21542366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81925C3F-5691-477E-8E98-C6CF918179BA}"/>
              </a:ext>
            </a:extLst>
          </p:cNvPr>
          <p:cNvSpPr>
            <a:spLocks noGrp="1" noChangeArrowheads="1"/>
          </p:cNvSpPr>
          <p:nvPr>
            <p:ph type="title"/>
          </p:nvPr>
        </p:nvSpPr>
        <p:spPr/>
        <p:txBody>
          <a:bodyPr/>
          <a:lstStyle/>
          <a:p>
            <a:pPr eaLnBrk="1" hangingPunct="1"/>
            <a:r>
              <a:rPr lang="en-US" altLang="en-US" dirty="0"/>
              <a:t>Using Action Center	(2/2)</a:t>
            </a:r>
          </a:p>
        </p:txBody>
      </p:sp>
      <p:pic>
        <p:nvPicPr>
          <p:cNvPr id="3" name="Picture 2" descr="Screenshot of the Action Center pane." title="Action Center">
            <a:extLst>
              <a:ext uri="{FF2B5EF4-FFF2-40B4-BE49-F238E27FC236}">
                <a16:creationId xmlns:a16="http://schemas.microsoft.com/office/drawing/2014/main" id="{A898EF87-6586-451A-854B-5E34D94BC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536" y="1368579"/>
            <a:ext cx="2405497" cy="5130800"/>
          </a:xfrm>
          <a:prstGeom prst="rect">
            <a:avLst/>
          </a:prstGeom>
        </p:spPr>
      </p:pic>
    </p:spTree>
    <p:extLst>
      <p:ext uri="{BB962C8B-B14F-4D97-AF65-F5344CB8AC3E}">
        <p14:creationId xmlns:p14="http://schemas.microsoft.com/office/powerpoint/2010/main" val="39273863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0F85FE6-B4FF-45B8-A049-68F6844B25F4}"/>
              </a:ext>
            </a:extLst>
          </p:cNvPr>
          <p:cNvSpPr>
            <a:spLocks noGrp="1" noChangeArrowheads="1"/>
          </p:cNvSpPr>
          <p:nvPr>
            <p:ph type="title"/>
          </p:nvPr>
        </p:nvSpPr>
        <p:spPr/>
        <p:txBody>
          <a:bodyPr/>
          <a:lstStyle/>
          <a:p>
            <a:pPr eaLnBrk="1" hangingPunct="1"/>
            <a:r>
              <a:rPr lang="en-US" altLang="en-US" dirty="0"/>
              <a:t>System Information</a:t>
            </a:r>
          </a:p>
        </p:txBody>
      </p:sp>
      <p:sp>
        <p:nvSpPr>
          <p:cNvPr id="37890" name="Content Placeholder 1">
            <a:extLst>
              <a:ext uri="{FF2B5EF4-FFF2-40B4-BE49-F238E27FC236}">
                <a16:creationId xmlns:a16="http://schemas.microsoft.com/office/drawing/2014/main" id="{F9B76698-326E-4B71-B1E4-B549D764DA6A}"/>
              </a:ext>
            </a:extLst>
          </p:cNvPr>
          <p:cNvSpPr>
            <a:spLocks noGrp="1"/>
          </p:cNvSpPr>
          <p:nvPr>
            <p:ph type="body" sz="quarter" idx="10"/>
          </p:nvPr>
        </p:nvSpPr>
        <p:spPr/>
        <p:txBody>
          <a:bodyPr/>
          <a:lstStyle/>
          <a:p>
            <a:r>
              <a:rPr lang="en-US" altLang="en-US" dirty="0"/>
              <a:t>System Information displays a wealth of information about your computer’s hardware, drivers, and system software. </a:t>
            </a:r>
          </a:p>
          <a:p>
            <a:r>
              <a:rPr lang="en-US" altLang="en-US" dirty="0"/>
              <a:t>If you’re having any type of system-related issues, you should check System Information for possible clues as to the source of the problem. </a:t>
            </a:r>
          </a:p>
        </p:txBody>
      </p:sp>
    </p:spTree>
    <p:extLst>
      <p:ext uri="{BB962C8B-B14F-4D97-AF65-F5344CB8AC3E}">
        <p14:creationId xmlns:p14="http://schemas.microsoft.com/office/powerpoint/2010/main" val="30016695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6503670-C20E-4312-B28F-97F3ECF04B62}"/>
              </a:ext>
            </a:extLst>
          </p:cNvPr>
          <p:cNvSpPr>
            <a:spLocks noGrp="1" noChangeArrowheads="1"/>
          </p:cNvSpPr>
          <p:nvPr>
            <p:ph type="title"/>
          </p:nvPr>
        </p:nvSpPr>
        <p:spPr/>
        <p:txBody>
          <a:bodyPr/>
          <a:lstStyle/>
          <a:p>
            <a:pPr eaLnBrk="1" hangingPunct="1"/>
            <a:r>
              <a:rPr lang="en-US" altLang="en-US" dirty="0"/>
              <a:t>The System Information Window</a:t>
            </a:r>
          </a:p>
        </p:txBody>
      </p:sp>
      <p:pic>
        <p:nvPicPr>
          <p:cNvPr id="39938" name="Picture 2" descr="Screenshot of the System Information window.&#10;" title="The System Information window">
            <a:extLst>
              <a:ext uri="{FF2B5EF4-FFF2-40B4-BE49-F238E27FC236}">
                <a16:creationId xmlns:a16="http://schemas.microsoft.com/office/drawing/2014/main" id="{C2663DCE-274F-40AE-830C-A27268C71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6719888"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6808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ACCA-BC78-4749-8184-07234A7C09C8}"/>
              </a:ext>
            </a:extLst>
          </p:cNvPr>
          <p:cNvSpPr>
            <a:spLocks noGrp="1"/>
          </p:cNvSpPr>
          <p:nvPr>
            <p:ph type="title"/>
          </p:nvPr>
        </p:nvSpPr>
        <p:spPr/>
        <p:txBody>
          <a:bodyPr/>
          <a:lstStyle/>
          <a:p>
            <a:r>
              <a:rPr lang="en-US" altLang="en-US" dirty="0"/>
              <a:t>Maintaining the Windows Registry</a:t>
            </a:r>
          </a:p>
        </p:txBody>
      </p:sp>
      <p:sp>
        <p:nvSpPr>
          <p:cNvPr id="41986" name="Content Placeholder 2">
            <a:extLst>
              <a:ext uri="{FF2B5EF4-FFF2-40B4-BE49-F238E27FC236}">
                <a16:creationId xmlns:a16="http://schemas.microsoft.com/office/drawing/2014/main" id="{747F9201-B37E-487D-8260-9DA9075CC834}"/>
              </a:ext>
            </a:extLst>
          </p:cNvPr>
          <p:cNvSpPr>
            <a:spLocks noGrp="1"/>
          </p:cNvSpPr>
          <p:nvPr>
            <p:ph type="body" sz="quarter" idx="10"/>
          </p:nvPr>
        </p:nvSpPr>
        <p:spPr>
          <a:xfrm>
            <a:off x="358570" y="1371600"/>
            <a:ext cx="11474238" cy="2877711"/>
          </a:xfrm>
        </p:spPr>
        <p:txBody>
          <a:bodyPr/>
          <a:lstStyle/>
          <a:p>
            <a:r>
              <a:rPr lang="en-US" altLang="en-US" dirty="0"/>
              <a:t>The </a:t>
            </a:r>
            <a:r>
              <a:rPr lang="en-US" altLang="en-US" b="1" i="1" dirty="0"/>
              <a:t>Windows registry</a:t>
            </a:r>
            <a:r>
              <a:rPr lang="en-US" altLang="en-US" dirty="0"/>
              <a:t> is a database in Windows that stores user preferences, file locations, program configuration settings, startup information, hardware settings, and more.</a:t>
            </a:r>
          </a:p>
          <a:p>
            <a:r>
              <a:rPr lang="en-US" altLang="en-US" dirty="0"/>
              <a:t>The registry stores the associations between file types and the applications that use them.</a:t>
            </a:r>
          </a:p>
        </p:txBody>
      </p:sp>
    </p:spTree>
    <p:extLst>
      <p:ext uri="{BB962C8B-B14F-4D97-AF65-F5344CB8AC3E}">
        <p14:creationId xmlns:p14="http://schemas.microsoft.com/office/powerpoint/2010/main" val="17373731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81E3-6A81-4D59-9367-CAC0AF34C62B}"/>
              </a:ext>
            </a:extLst>
          </p:cNvPr>
          <p:cNvSpPr>
            <a:spLocks noGrp="1"/>
          </p:cNvSpPr>
          <p:nvPr>
            <p:ph type="title"/>
          </p:nvPr>
        </p:nvSpPr>
        <p:spPr/>
        <p:txBody>
          <a:bodyPr/>
          <a:lstStyle/>
          <a:p>
            <a:r>
              <a:rPr lang="en-US" altLang="en-US" dirty="0"/>
              <a:t>Configuring and Managing Updates</a:t>
            </a:r>
          </a:p>
        </p:txBody>
      </p:sp>
      <p:sp>
        <p:nvSpPr>
          <p:cNvPr id="44034" name="Content Placeholder 2">
            <a:extLst>
              <a:ext uri="{FF2B5EF4-FFF2-40B4-BE49-F238E27FC236}">
                <a16:creationId xmlns:a16="http://schemas.microsoft.com/office/drawing/2014/main" id="{609E5314-6F9E-4556-8005-FDCDFB6D2EAE}"/>
              </a:ext>
            </a:extLst>
          </p:cNvPr>
          <p:cNvSpPr>
            <a:spLocks noGrp="1"/>
          </p:cNvSpPr>
          <p:nvPr>
            <p:ph type="body" sz="quarter" idx="10"/>
          </p:nvPr>
        </p:nvSpPr>
        <p:spPr/>
        <p:txBody>
          <a:bodyPr/>
          <a:lstStyle/>
          <a:p>
            <a:r>
              <a:rPr lang="en-US" altLang="en-US" dirty="0"/>
              <a:t>Microsoft routinely releases security updates on the second Tuesday of each month, commonly known as </a:t>
            </a:r>
            <a:r>
              <a:rPr lang="en-US" altLang="en-US" b="1" i="1" dirty="0"/>
              <a:t>Patch Tuesday</a:t>
            </a:r>
            <a:r>
              <a:rPr lang="en-US" altLang="en-US" dirty="0"/>
              <a:t>. </a:t>
            </a:r>
          </a:p>
          <a:p>
            <a:r>
              <a:rPr lang="en-US" altLang="en-US" dirty="0"/>
              <a:t>Although most updates are released on Patch Tuesday, there might be occasional patches (known as </a:t>
            </a:r>
            <a:r>
              <a:rPr lang="en-US" altLang="en-US" b="1" i="1" dirty="0"/>
              <a:t>out-of-band patches</a:t>
            </a:r>
            <a:r>
              <a:rPr lang="en-US" altLang="en-US" dirty="0"/>
              <a:t>) released at other times when the patches are deemed critical or time-sensitive. </a:t>
            </a:r>
          </a:p>
        </p:txBody>
      </p:sp>
    </p:spTree>
    <p:extLst>
      <p:ext uri="{BB962C8B-B14F-4D97-AF65-F5344CB8AC3E}">
        <p14:creationId xmlns:p14="http://schemas.microsoft.com/office/powerpoint/2010/main" val="21202664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C07F-ECF3-4A53-9891-2D014BFFEF45}"/>
              </a:ext>
            </a:extLst>
          </p:cNvPr>
          <p:cNvSpPr>
            <a:spLocks noGrp="1"/>
          </p:cNvSpPr>
          <p:nvPr>
            <p:ph type="title"/>
          </p:nvPr>
        </p:nvSpPr>
        <p:spPr/>
        <p:txBody>
          <a:bodyPr/>
          <a:lstStyle/>
          <a:p>
            <a:r>
              <a:rPr lang="en-US" altLang="en-US" dirty="0"/>
              <a:t>Configuring Windows Update Options</a:t>
            </a:r>
          </a:p>
        </p:txBody>
      </p:sp>
      <p:sp>
        <p:nvSpPr>
          <p:cNvPr id="46082" name="Content Placeholder 2">
            <a:extLst>
              <a:ext uri="{FF2B5EF4-FFF2-40B4-BE49-F238E27FC236}">
                <a16:creationId xmlns:a16="http://schemas.microsoft.com/office/drawing/2014/main" id="{E4DB7B36-8F27-486F-8B9E-BE668716CEB2}"/>
              </a:ext>
            </a:extLst>
          </p:cNvPr>
          <p:cNvSpPr>
            <a:spLocks noGrp="1"/>
          </p:cNvSpPr>
          <p:nvPr>
            <p:ph type="body" sz="quarter" idx="10"/>
          </p:nvPr>
        </p:nvSpPr>
        <p:spPr/>
        <p:txBody>
          <a:bodyPr/>
          <a:lstStyle/>
          <a:p>
            <a:r>
              <a:rPr lang="en-US" altLang="en-US" b="1" i="1" dirty="0"/>
              <a:t>Windows Update</a:t>
            </a:r>
            <a:r>
              <a:rPr lang="en-US" altLang="en-US" dirty="0"/>
              <a:t> provides your Windows 10 users with a way to keep their computers current by checking a designated server. </a:t>
            </a:r>
          </a:p>
          <a:p>
            <a:r>
              <a:rPr lang="en-US" altLang="en-US" dirty="0"/>
              <a:t>The server provides software that patches security issues, installs updates that make Windows and your applications more stable, fixes issues with existing Windows programs, and provides new features. </a:t>
            </a:r>
          </a:p>
        </p:txBody>
      </p:sp>
    </p:spTree>
    <p:extLst>
      <p:ext uri="{BB962C8B-B14F-4D97-AF65-F5344CB8AC3E}">
        <p14:creationId xmlns:p14="http://schemas.microsoft.com/office/powerpoint/2010/main" val="31077563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2F67-412B-4D55-AE1B-EC58817FFDBD}"/>
              </a:ext>
            </a:extLst>
          </p:cNvPr>
          <p:cNvSpPr>
            <a:spLocks noGrp="1"/>
          </p:cNvSpPr>
          <p:nvPr>
            <p:ph type="title"/>
          </p:nvPr>
        </p:nvSpPr>
        <p:spPr/>
        <p:txBody>
          <a:bodyPr/>
          <a:lstStyle/>
          <a:p>
            <a:r>
              <a:rPr lang="en-US" altLang="en-US" dirty="0"/>
              <a:t>The Windows Update Page</a:t>
            </a:r>
          </a:p>
        </p:txBody>
      </p:sp>
      <p:pic>
        <p:nvPicPr>
          <p:cNvPr id="48130" name="Picture 3" descr="Screenshot of the Windows Update page of the Settings window.&#10;" title="The Windows Update page">
            <a:extLst>
              <a:ext uri="{FF2B5EF4-FFF2-40B4-BE49-F238E27FC236}">
                <a16:creationId xmlns:a16="http://schemas.microsoft.com/office/drawing/2014/main" id="{1AD5AB39-3715-44BA-85CD-7F0721756E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6769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3609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3E169-42C1-417B-9BDC-E53B6C52B0C1}"/>
              </a:ext>
            </a:extLst>
          </p:cNvPr>
          <p:cNvSpPr>
            <a:spLocks noGrp="1"/>
          </p:cNvSpPr>
          <p:nvPr>
            <p:ph type="title"/>
          </p:nvPr>
        </p:nvSpPr>
        <p:spPr/>
        <p:txBody>
          <a:bodyPr/>
          <a:lstStyle/>
          <a:p>
            <a:r>
              <a:rPr lang="en-US" altLang="en-US" dirty="0"/>
              <a:t>Managing Update History and Rolling Back Updates</a:t>
            </a:r>
          </a:p>
        </p:txBody>
      </p:sp>
      <p:sp>
        <p:nvSpPr>
          <p:cNvPr id="50178" name="Content Placeholder 2">
            <a:extLst>
              <a:ext uri="{FF2B5EF4-FFF2-40B4-BE49-F238E27FC236}">
                <a16:creationId xmlns:a16="http://schemas.microsoft.com/office/drawing/2014/main" id="{1C1D8FA0-42AC-4792-BDF3-94FEC89A1906}"/>
              </a:ext>
            </a:extLst>
          </p:cNvPr>
          <p:cNvSpPr>
            <a:spLocks noGrp="1"/>
          </p:cNvSpPr>
          <p:nvPr>
            <p:ph type="body" sz="quarter" idx="10"/>
          </p:nvPr>
        </p:nvSpPr>
        <p:spPr/>
        <p:txBody>
          <a:bodyPr/>
          <a:lstStyle/>
          <a:p>
            <a:r>
              <a:rPr lang="en-US" altLang="en-US" dirty="0"/>
              <a:t>You can view your update history by clicking the Update history option. </a:t>
            </a:r>
          </a:p>
          <a:p>
            <a:r>
              <a:rPr lang="en-US" altLang="en-US" dirty="0"/>
              <a:t>On the Update history page, each update, includes the KB article number and the date installed.</a:t>
            </a:r>
          </a:p>
          <a:p>
            <a:r>
              <a:rPr lang="en-US" altLang="en-US" dirty="0"/>
              <a:t>If you click Successfully installed on &lt;date&gt; for a specific update, it provides a short description of the update. </a:t>
            </a:r>
          </a:p>
        </p:txBody>
      </p:sp>
    </p:spTree>
    <p:extLst>
      <p:ext uri="{BB962C8B-B14F-4D97-AF65-F5344CB8AC3E}">
        <p14:creationId xmlns:p14="http://schemas.microsoft.com/office/powerpoint/2010/main" val="24960180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6327D15-DA29-406B-ACCA-E0A6CCE49134}"/>
              </a:ext>
            </a:extLst>
          </p:cNvPr>
          <p:cNvSpPr>
            <a:spLocks noGrp="1" noChangeArrowheads="1"/>
          </p:cNvSpPr>
          <p:nvPr>
            <p:ph type="title"/>
          </p:nvPr>
        </p:nvSpPr>
        <p:spPr/>
        <p:txBody>
          <a:bodyPr/>
          <a:lstStyle/>
          <a:p>
            <a:pPr eaLnBrk="1" hangingPunct="1"/>
            <a:r>
              <a:rPr lang="en-US" altLang="en-US" dirty="0"/>
              <a:t>The Installed Updates Page</a:t>
            </a:r>
          </a:p>
        </p:txBody>
      </p:sp>
      <p:pic>
        <p:nvPicPr>
          <p:cNvPr id="52226" name="Picture 2" descr="Screenshot of the Installed Updates page of Control Panel.&#10;" title="The Installed Updates page">
            <a:extLst>
              <a:ext uri="{FF2B5EF4-FFF2-40B4-BE49-F238E27FC236}">
                <a16:creationId xmlns:a16="http://schemas.microsoft.com/office/drawing/2014/main" id="{76CF11B8-6045-42C5-AFE2-9F48D21F88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828800"/>
            <a:ext cx="7464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9829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E89C4A3E-F51B-4A69-BE1C-637A6F5B102F}"/>
              </a:ext>
            </a:extLst>
          </p:cNvPr>
          <p:cNvSpPr>
            <a:spLocks noGrp="1" noChangeArrowheads="1"/>
          </p:cNvSpPr>
          <p:nvPr>
            <p:ph type="title"/>
          </p:nvPr>
        </p:nvSpPr>
        <p:spPr/>
        <p:txBody>
          <a:bodyPr/>
          <a:lstStyle/>
          <a:p>
            <a:pPr eaLnBrk="1" hangingPunct="1"/>
            <a:r>
              <a:rPr lang="en-US" altLang="en-US" dirty="0"/>
              <a:t>Objectives</a:t>
            </a:r>
          </a:p>
        </p:txBody>
      </p:sp>
      <p:graphicFrame>
        <p:nvGraphicFramePr>
          <p:cNvPr id="6" name="Content Placeholder 6" descr="Table listing skills/concepts, exam objectives, and objective numbers covered in this lesson." title="Objectives Table">
            <a:extLst>
              <a:ext uri="{FF2B5EF4-FFF2-40B4-BE49-F238E27FC236}">
                <a16:creationId xmlns:a16="http://schemas.microsoft.com/office/drawing/2014/main" id="{3EC7EBFC-D02C-42A0-A5AA-4B1FED4F6495}"/>
              </a:ext>
            </a:extLst>
          </p:cNvPr>
          <p:cNvGraphicFramePr>
            <a:graphicFrameLocks/>
          </p:cNvGraphicFramePr>
          <p:nvPr>
            <p:extLst>
              <p:ext uri="{D42A27DB-BD31-4B8C-83A1-F6EECF244321}">
                <p14:modId xmlns:p14="http://schemas.microsoft.com/office/powerpoint/2010/main" val="2647449475"/>
              </p:ext>
            </p:extLst>
          </p:nvPr>
        </p:nvGraphicFramePr>
        <p:xfrm>
          <a:off x="358570" y="1255173"/>
          <a:ext cx="11474451" cy="2640330"/>
        </p:xfrm>
        <a:graphic>
          <a:graphicData uri="http://schemas.openxmlformats.org/drawingml/2006/table">
            <a:tbl>
              <a:tblPr firstRow="1" bandCol="1">
                <a:tableStyleId>{5C22544A-7EE6-4342-B048-85BDC9FD1C3A}</a:tableStyleId>
              </a:tblPr>
              <a:tblGrid>
                <a:gridCol w="3824817">
                  <a:extLst>
                    <a:ext uri="{9D8B030D-6E8A-4147-A177-3AD203B41FA5}">
                      <a16:colId xmlns:a16="http://schemas.microsoft.com/office/drawing/2014/main" val="1006841083"/>
                    </a:ext>
                  </a:extLst>
                </a:gridCol>
                <a:gridCol w="5326168">
                  <a:extLst>
                    <a:ext uri="{9D8B030D-6E8A-4147-A177-3AD203B41FA5}">
                      <a16:colId xmlns:a16="http://schemas.microsoft.com/office/drawing/2014/main" val="2431056323"/>
                    </a:ext>
                  </a:extLst>
                </a:gridCol>
                <a:gridCol w="2323466">
                  <a:extLst>
                    <a:ext uri="{9D8B030D-6E8A-4147-A177-3AD203B41FA5}">
                      <a16:colId xmlns:a16="http://schemas.microsoft.com/office/drawing/2014/main" val="465048140"/>
                    </a:ext>
                  </a:extLst>
                </a:gridCol>
              </a:tblGrid>
              <a:tr h="370840">
                <a:tc>
                  <a:txBody>
                    <a:bodyPr/>
                    <a:lstStyle/>
                    <a:p>
                      <a:r>
                        <a:rPr lang="en-US" dirty="0"/>
                        <a:t>Skill/Concept</a:t>
                      </a:r>
                    </a:p>
                  </a:txBody>
                  <a:tcPr/>
                </a:tc>
                <a:tc>
                  <a:txBody>
                    <a:bodyPr/>
                    <a:lstStyle/>
                    <a:p>
                      <a:r>
                        <a:rPr lang="en-US" dirty="0"/>
                        <a:t>Exam Objective</a:t>
                      </a:r>
                    </a:p>
                  </a:txBody>
                  <a:tcPr/>
                </a:tc>
                <a:tc>
                  <a:txBody>
                    <a:bodyPr/>
                    <a:lstStyle/>
                    <a:p>
                      <a:pPr algn="ctr"/>
                      <a:r>
                        <a:rPr lang="en-US" dirty="0"/>
                        <a:t>Objective Number</a:t>
                      </a:r>
                    </a:p>
                  </a:txBody>
                  <a:tcPr/>
                </a:tc>
                <a:extLst>
                  <a:ext uri="{0D108BD9-81ED-4DB2-BD59-A6C34878D82A}">
                    <a16:rowId xmlns:a16="http://schemas.microsoft.com/office/drawing/2014/main" val="266715333"/>
                  </a:ext>
                </a:extLst>
              </a:tr>
              <a:tr h="370840">
                <a:tc>
                  <a:txBody>
                    <a:bodyPr/>
                    <a:lstStyle/>
                    <a:p>
                      <a:r>
                        <a:rPr lang="en-US" dirty="0"/>
                        <a:t>Exploring Built-In Maintenance Tools</a:t>
                      </a:r>
                    </a:p>
                  </a:txBody>
                  <a:tcPr/>
                </a:tc>
                <a:tc>
                  <a:txBody>
                    <a:bodyPr/>
                    <a:lstStyle/>
                    <a:p>
                      <a:r>
                        <a:rPr lang="en-US" dirty="0"/>
                        <a:t>Configure desktop settings</a:t>
                      </a:r>
                    </a:p>
                    <a:p>
                      <a:r>
                        <a:rPr lang="en-US" dirty="0"/>
                        <a:t>Understand storage</a:t>
                      </a:r>
                    </a:p>
                    <a:p>
                      <a:r>
                        <a:rPr lang="en-US" dirty="0"/>
                        <a:t>Understand maintenance tools</a:t>
                      </a:r>
                    </a:p>
                  </a:txBody>
                  <a:tcPr/>
                </a:tc>
                <a:tc>
                  <a:txBody>
                    <a:bodyPr/>
                    <a:lstStyle/>
                    <a:p>
                      <a:pPr algn="ctr"/>
                      <a:r>
                        <a:rPr lang="en-US" dirty="0"/>
                        <a:t>1.2</a:t>
                      </a:r>
                    </a:p>
                    <a:p>
                      <a:pPr algn="ctr"/>
                      <a:r>
                        <a:rPr lang="en-US" dirty="0"/>
                        <a:t>5.2</a:t>
                      </a:r>
                    </a:p>
                    <a:p>
                      <a:pPr algn="ctr"/>
                      <a:r>
                        <a:rPr lang="en-US" dirty="0"/>
                        <a:t>6.2</a:t>
                      </a:r>
                    </a:p>
                  </a:txBody>
                  <a:tcPr/>
                </a:tc>
                <a:extLst>
                  <a:ext uri="{0D108BD9-81ED-4DB2-BD59-A6C34878D82A}">
                    <a16:rowId xmlns:a16="http://schemas.microsoft.com/office/drawing/2014/main" val="3143179939"/>
                  </a:ext>
                </a:extLst>
              </a:tr>
              <a:tr h="370840">
                <a:tc>
                  <a:txBody>
                    <a:bodyPr/>
                    <a:lstStyle/>
                    <a:p>
                      <a:r>
                        <a:rPr lang="en-US" dirty="0"/>
                        <a:t>Maintaining the Windows Registry</a:t>
                      </a:r>
                    </a:p>
                  </a:txBody>
                  <a:tcPr/>
                </a:tc>
                <a:tc>
                  <a:txBody>
                    <a:bodyPr/>
                    <a:lstStyle/>
                    <a:p>
                      <a:r>
                        <a:rPr lang="en-US" dirty="0"/>
                        <a:t>(None)</a:t>
                      </a:r>
                    </a:p>
                  </a:txBody>
                  <a:tcPr/>
                </a:tc>
                <a:tc>
                  <a:txBody>
                    <a:bodyPr/>
                    <a:lstStyle/>
                    <a:p>
                      <a:pPr algn="ctr"/>
                      <a:r>
                        <a:rPr lang="en-US" dirty="0"/>
                        <a:t>(None)</a:t>
                      </a:r>
                    </a:p>
                  </a:txBody>
                  <a:tcPr/>
                </a:tc>
                <a:extLst>
                  <a:ext uri="{0D108BD9-81ED-4DB2-BD59-A6C34878D82A}">
                    <a16:rowId xmlns:a16="http://schemas.microsoft.com/office/drawing/2014/main" val="2615369099"/>
                  </a:ext>
                </a:extLst>
              </a:tr>
              <a:tr h="370840">
                <a:tc>
                  <a:txBody>
                    <a:bodyPr/>
                    <a:lstStyle/>
                    <a:p>
                      <a:r>
                        <a:rPr lang="en-US" dirty="0"/>
                        <a:t>Configuring and Managing Updates</a:t>
                      </a:r>
                    </a:p>
                  </a:txBody>
                  <a:tcPr/>
                </a:tc>
                <a:tc>
                  <a:txBody>
                    <a:bodyPr/>
                    <a:lstStyle/>
                    <a:p>
                      <a:r>
                        <a:rPr lang="en-US" dirty="0"/>
                        <a:t>Configure updates</a:t>
                      </a:r>
                    </a:p>
                  </a:txBody>
                  <a:tcPr/>
                </a:tc>
                <a:tc>
                  <a:txBody>
                    <a:bodyPr/>
                    <a:lstStyle/>
                    <a:p>
                      <a:pPr algn="ctr"/>
                      <a:r>
                        <a:rPr lang="en-US" dirty="0"/>
                        <a:t>6.3</a:t>
                      </a:r>
                    </a:p>
                  </a:txBody>
                  <a:tcPr/>
                </a:tc>
                <a:extLst>
                  <a:ext uri="{0D108BD9-81ED-4DB2-BD59-A6C34878D82A}">
                    <a16:rowId xmlns:a16="http://schemas.microsoft.com/office/drawing/2014/main" val="2440610045"/>
                  </a:ext>
                </a:extLst>
              </a:tr>
              <a:tr h="370840">
                <a:tc>
                  <a:txBody>
                    <a:bodyPr/>
                    <a:lstStyle/>
                    <a:p>
                      <a:r>
                        <a:rPr lang="en-US" dirty="0"/>
                        <a:t>Defending Your System From Malicious Software</a:t>
                      </a:r>
                    </a:p>
                  </a:txBody>
                  <a:tcPr/>
                </a:tc>
                <a:tc>
                  <a:txBody>
                    <a:bodyPr/>
                    <a:lstStyle/>
                    <a:p>
                      <a:r>
                        <a:rPr lang="en-US" dirty="0"/>
                        <a:t>Configure antivirus settings</a:t>
                      </a:r>
                    </a:p>
                  </a:txBody>
                  <a:tcPr/>
                </a:tc>
                <a:tc>
                  <a:txBody>
                    <a:bodyPr/>
                    <a:lstStyle/>
                    <a:p>
                      <a:pPr algn="ctr"/>
                      <a:r>
                        <a:rPr lang="en-US" dirty="0"/>
                        <a:t>3.3</a:t>
                      </a:r>
                    </a:p>
                  </a:txBody>
                  <a:tcPr/>
                </a:tc>
                <a:extLst>
                  <a:ext uri="{0D108BD9-81ED-4DB2-BD59-A6C34878D82A}">
                    <a16:rowId xmlns:a16="http://schemas.microsoft.com/office/drawing/2014/main" val="1447723313"/>
                  </a:ext>
                </a:extLst>
              </a:tr>
            </a:tbl>
          </a:graphicData>
        </a:graphic>
      </p:graphicFrame>
    </p:spTree>
    <p:extLst>
      <p:ext uri="{BB962C8B-B14F-4D97-AF65-F5344CB8AC3E}">
        <p14:creationId xmlns:p14="http://schemas.microsoft.com/office/powerpoint/2010/main" val="34500235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FDA6AA9-A664-49AC-8101-BE12715B3659}"/>
              </a:ext>
            </a:extLst>
          </p:cNvPr>
          <p:cNvSpPr>
            <a:spLocks noGrp="1" noChangeArrowheads="1"/>
          </p:cNvSpPr>
          <p:nvPr>
            <p:ph type="title"/>
          </p:nvPr>
        </p:nvSpPr>
        <p:spPr/>
        <p:txBody>
          <a:bodyPr/>
          <a:lstStyle/>
          <a:p>
            <a:pPr eaLnBrk="1" hangingPunct="1"/>
            <a:r>
              <a:rPr lang="en-US" altLang="en-US" dirty="0"/>
              <a:t>Implementing Insider Preview</a:t>
            </a:r>
          </a:p>
        </p:txBody>
      </p:sp>
      <p:sp>
        <p:nvSpPr>
          <p:cNvPr id="54274" name="Content Placeholder 1">
            <a:extLst>
              <a:ext uri="{FF2B5EF4-FFF2-40B4-BE49-F238E27FC236}">
                <a16:creationId xmlns:a16="http://schemas.microsoft.com/office/drawing/2014/main" id="{7F9E77EA-1234-4DD0-81F2-734FB5DBE363}"/>
              </a:ext>
            </a:extLst>
          </p:cNvPr>
          <p:cNvSpPr>
            <a:spLocks noGrp="1"/>
          </p:cNvSpPr>
          <p:nvPr>
            <p:ph type="body" sz="quarter" idx="10"/>
          </p:nvPr>
        </p:nvSpPr>
        <p:spPr/>
        <p:txBody>
          <a:bodyPr/>
          <a:lstStyle/>
          <a:p>
            <a:r>
              <a:rPr lang="en-US" altLang="en-US" sz="2800" dirty="0"/>
              <a:t>The </a:t>
            </a:r>
            <a:r>
              <a:rPr lang="en-US" altLang="en-US" sz="2800" b="1" i="1" dirty="0"/>
              <a:t>Windows Insider program</a:t>
            </a:r>
            <a:r>
              <a:rPr lang="en-US" altLang="en-US" sz="2800" dirty="0"/>
              <a:t> (previously accessible to developers only) allowed users to sign up for early builds of the Windows operating system. </a:t>
            </a:r>
          </a:p>
          <a:p>
            <a:r>
              <a:rPr lang="en-US" altLang="en-US" sz="2800" dirty="0"/>
              <a:t>Today, the program has been expanded to include enterprise testers and advanced users. </a:t>
            </a:r>
          </a:p>
          <a:p>
            <a:r>
              <a:rPr lang="en-US" altLang="en-US" sz="2800" dirty="0"/>
              <a:t>This enables Microsoft to get feedback before a new feature or update is released to the general public and is a way to test upcoming Windows features before they are released to the general public. </a:t>
            </a:r>
          </a:p>
        </p:txBody>
      </p:sp>
    </p:spTree>
    <p:extLst>
      <p:ext uri="{BB962C8B-B14F-4D97-AF65-F5344CB8AC3E}">
        <p14:creationId xmlns:p14="http://schemas.microsoft.com/office/powerpoint/2010/main" val="165532731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F568FA0-33A6-45E7-96BC-5177C52D8D2A}"/>
              </a:ext>
            </a:extLst>
          </p:cNvPr>
          <p:cNvSpPr>
            <a:spLocks noGrp="1" noChangeArrowheads="1"/>
          </p:cNvSpPr>
          <p:nvPr>
            <p:ph type="title"/>
          </p:nvPr>
        </p:nvSpPr>
        <p:spPr/>
        <p:txBody>
          <a:bodyPr/>
          <a:lstStyle/>
          <a:p>
            <a:pPr eaLnBrk="1" hangingPunct="1"/>
            <a:r>
              <a:rPr lang="en-US" altLang="en-US" dirty="0"/>
              <a:t>Implementing CB, CBB, and LTSB Scenarios</a:t>
            </a:r>
            <a:br>
              <a:rPr lang="en-US" altLang="en-US" dirty="0"/>
            </a:br>
            <a:r>
              <a:rPr lang="en-US" altLang="en-US" dirty="0"/>
              <a:t>(1/2)</a:t>
            </a:r>
          </a:p>
        </p:txBody>
      </p:sp>
      <p:sp>
        <p:nvSpPr>
          <p:cNvPr id="56322" name="Content Placeholder 1">
            <a:extLst>
              <a:ext uri="{FF2B5EF4-FFF2-40B4-BE49-F238E27FC236}">
                <a16:creationId xmlns:a16="http://schemas.microsoft.com/office/drawing/2014/main" id="{B1198CF0-848C-44B2-B34C-C43713D76750}"/>
              </a:ext>
            </a:extLst>
          </p:cNvPr>
          <p:cNvSpPr>
            <a:spLocks noGrp="1"/>
          </p:cNvSpPr>
          <p:nvPr>
            <p:ph type="body" sz="quarter" idx="10"/>
          </p:nvPr>
        </p:nvSpPr>
        <p:spPr/>
        <p:txBody>
          <a:bodyPr/>
          <a:lstStyle/>
          <a:p>
            <a:r>
              <a:rPr lang="en-US" altLang="en-US" dirty="0"/>
              <a:t>Enterprise companies are usually not willing to upgrade to the newest version of Windows, and most responsible corporations would deploy the monthly updates that Microsoft publishes every month. </a:t>
            </a:r>
          </a:p>
          <a:p>
            <a:r>
              <a:rPr lang="en-US" altLang="en-US" dirty="0"/>
              <a:t>However, these corporations are not usually willing to deploy new or updated features because they can cause a wide range of problems. </a:t>
            </a:r>
          </a:p>
        </p:txBody>
      </p:sp>
    </p:spTree>
    <p:extLst>
      <p:ext uri="{BB962C8B-B14F-4D97-AF65-F5344CB8AC3E}">
        <p14:creationId xmlns:p14="http://schemas.microsoft.com/office/powerpoint/2010/main" val="10092730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8A39BE6D-7189-4D83-8365-7E5F1315DB23}"/>
              </a:ext>
            </a:extLst>
          </p:cNvPr>
          <p:cNvSpPr>
            <a:spLocks noGrp="1" noChangeArrowheads="1"/>
          </p:cNvSpPr>
          <p:nvPr>
            <p:ph type="title"/>
          </p:nvPr>
        </p:nvSpPr>
        <p:spPr/>
        <p:txBody>
          <a:bodyPr/>
          <a:lstStyle/>
          <a:p>
            <a:r>
              <a:rPr lang="en-US" altLang="en-US" dirty="0"/>
              <a:t>Implementing CB, CBB, and LTSB Scenarios</a:t>
            </a:r>
            <a:br>
              <a:rPr lang="en-US" altLang="en-US" dirty="0"/>
            </a:br>
            <a:r>
              <a:rPr lang="en-US" altLang="en-US" dirty="0"/>
              <a:t>(2/2)</a:t>
            </a:r>
          </a:p>
        </p:txBody>
      </p:sp>
      <p:sp>
        <p:nvSpPr>
          <p:cNvPr id="58370" name="Content Placeholder 1">
            <a:extLst>
              <a:ext uri="{FF2B5EF4-FFF2-40B4-BE49-F238E27FC236}">
                <a16:creationId xmlns:a16="http://schemas.microsoft.com/office/drawing/2014/main" id="{62542EB6-0BD1-4F1F-8D3E-1C43FFCD25AD}"/>
              </a:ext>
            </a:extLst>
          </p:cNvPr>
          <p:cNvSpPr>
            <a:spLocks noGrp="1"/>
          </p:cNvSpPr>
          <p:nvPr>
            <p:ph type="body" sz="quarter" idx="10"/>
          </p:nvPr>
        </p:nvSpPr>
        <p:spPr/>
        <p:txBody>
          <a:bodyPr/>
          <a:lstStyle/>
          <a:p>
            <a:r>
              <a:rPr lang="en-US" altLang="en-US" dirty="0"/>
              <a:t>So rather than force the new and updated features to corporations, Microsoft has developed Windows 10 servicing options, which allow you to configure devices into one of three tiers based on how often you want these features deployed. </a:t>
            </a:r>
          </a:p>
        </p:txBody>
      </p:sp>
    </p:spTree>
    <p:extLst>
      <p:ext uri="{BB962C8B-B14F-4D97-AF65-F5344CB8AC3E}">
        <p14:creationId xmlns:p14="http://schemas.microsoft.com/office/powerpoint/2010/main" val="4625669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2BDE3B4-EA3C-47D3-B68E-0593737FD801}"/>
              </a:ext>
            </a:extLst>
          </p:cNvPr>
          <p:cNvSpPr>
            <a:spLocks noGrp="1" noChangeArrowheads="1"/>
          </p:cNvSpPr>
          <p:nvPr>
            <p:ph type="title"/>
          </p:nvPr>
        </p:nvSpPr>
        <p:spPr/>
        <p:txBody>
          <a:bodyPr/>
          <a:lstStyle/>
          <a:p>
            <a:pPr eaLnBrk="1" hangingPunct="1"/>
            <a:r>
              <a:rPr lang="en-US" altLang="en-US" dirty="0"/>
              <a:t>Windows 10 Servicing Options</a:t>
            </a:r>
          </a:p>
        </p:txBody>
      </p:sp>
      <p:graphicFrame>
        <p:nvGraphicFramePr>
          <p:cNvPr id="2" name="Table 1" descr="Table listing the three Windows 10 servicing options and the availability of new or upgraded features, minimum length of servicing lifetime, and supported editions for each option." title="The Windows 10 servicing options">
            <a:extLst>
              <a:ext uri="{FF2B5EF4-FFF2-40B4-BE49-F238E27FC236}">
                <a16:creationId xmlns:a16="http://schemas.microsoft.com/office/drawing/2014/main" id="{D294B1BC-6B9C-4205-AFBC-590B5DCF893D}"/>
              </a:ext>
            </a:extLst>
          </p:cNvPr>
          <p:cNvGraphicFramePr>
            <a:graphicFrameLocks noGrp="1"/>
          </p:cNvGraphicFramePr>
          <p:nvPr>
            <p:extLst>
              <p:ext uri="{D42A27DB-BD31-4B8C-83A1-F6EECF244321}">
                <p14:modId xmlns:p14="http://schemas.microsoft.com/office/powerpoint/2010/main" val="1373619211"/>
              </p:ext>
            </p:extLst>
          </p:nvPr>
        </p:nvGraphicFramePr>
        <p:xfrm>
          <a:off x="358570" y="1255173"/>
          <a:ext cx="11475719" cy="4131564"/>
        </p:xfrm>
        <a:graphic>
          <a:graphicData uri="http://schemas.openxmlformats.org/drawingml/2006/table">
            <a:tbl>
              <a:tblPr firstRow="1" bandCol="1">
                <a:tableStyleId>{5C22544A-7EE6-4342-B048-85BDC9FD1C3A}</a:tableStyleId>
              </a:tblPr>
              <a:tblGrid>
                <a:gridCol w="2600387">
                  <a:extLst>
                    <a:ext uri="{9D8B030D-6E8A-4147-A177-3AD203B41FA5}">
                      <a16:colId xmlns:a16="http://schemas.microsoft.com/office/drawing/2014/main" val="546056290"/>
                    </a:ext>
                  </a:extLst>
                </a:gridCol>
                <a:gridCol w="3996647">
                  <a:extLst>
                    <a:ext uri="{9D8B030D-6E8A-4147-A177-3AD203B41FA5}">
                      <a16:colId xmlns:a16="http://schemas.microsoft.com/office/drawing/2014/main" val="132998535"/>
                    </a:ext>
                  </a:extLst>
                </a:gridCol>
                <a:gridCol w="2290946">
                  <a:extLst>
                    <a:ext uri="{9D8B030D-6E8A-4147-A177-3AD203B41FA5}">
                      <a16:colId xmlns:a16="http://schemas.microsoft.com/office/drawing/2014/main" val="3432820730"/>
                    </a:ext>
                  </a:extLst>
                </a:gridCol>
                <a:gridCol w="2587739">
                  <a:extLst>
                    <a:ext uri="{9D8B030D-6E8A-4147-A177-3AD203B41FA5}">
                      <a16:colId xmlns:a16="http://schemas.microsoft.com/office/drawing/2014/main" val="2147075814"/>
                    </a:ext>
                  </a:extLst>
                </a:gridCol>
              </a:tblGrid>
              <a:tr h="374904">
                <a:tc>
                  <a:txBody>
                    <a:bodyPr/>
                    <a:lstStyle/>
                    <a:p>
                      <a:pPr marL="0" algn="l" defTabSz="914367" rtl="0" eaLnBrk="1" latinLnBrk="0" hangingPunct="1"/>
                      <a:r>
                        <a:rPr lang="en-US" sz="1765" b="1" kern="1200" dirty="0">
                          <a:solidFill>
                            <a:schemeClr val="lt1"/>
                          </a:solidFill>
                          <a:latin typeface="+mn-lt"/>
                          <a:ea typeface="+mn-ea"/>
                          <a:cs typeface="+mn-cs"/>
                        </a:rPr>
                        <a:t>Servicing Option</a:t>
                      </a:r>
                    </a:p>
                  </a:txBody>
                  <a:tcPr/>
                </a:tc>
                <a:tc>
                  <a:txBody>
                    <a:bodyPr/>
                    <a:lstStyle/>
                    <a:p>
                      <a:pPr marL="0" algn="l" defTabSz="914367" rtl="0" eaLnBrk="1" latinLnBrk="0" hangingPunct="1"/>
                      <a:r>
                        <a:rPr lang="en-US" sz="1765" b="1" kern="1200" dirty="0">
                          <a:solidFill>
                            <a:schemeClr val="lt1"/>
                          </a:solidFill>
                          <a:latin typeface="+mn-lt"/>
                          <a:ea typeface="+mn-ea"/>
                          <a:cs typeface="+mn-cs"/>
                        </a:rPr>
                        <a:t>Availability of New or Upgraded Features</a:t>
                      </a:r>
                    </a:p>
                  </a:txBody>
                  <a:tcPr/>
                </a:tc>
                <a:tc>
                  <a:txBody>
                    <a:bodyPr/>
                    <a:lstStyle/>
                    <a:p>
                      <a:pPr marL="0" algn="l" defTabSz="914367" rtl="0" eaLnBrk="1" latinLnBrk="0" hangingPunct="1"/>
                      <a:r>
                        <a:rPr lang="en-US" sz="1765" b="1" kern="1200" dirty="0">
                          <a:solidFill>
                            <a:schemeClr val="lt1"/>
                          </a:solidFill>
                          <a:latin typeface="+mn-lt"/>
                          <a:ea typeface="+mn-ea"/>
                          <a:cs typeface="+mn-cs"/>
                        </a:rPr>
                        <a:t>Minimum Length of Servicing Lifetime</a:t>
                      </a:r>
                    </a:p>
                  </a:txBody>
                  <a:tcPr/>
                </a:tc>
                <a:tc>
                  <a:txBody>
                    <a:bodyPr/>
                    <a:lstStyle/>
                    <a:p>
                      <a:pPr marL="0" algn="l" defTabSz="914367" rtl="0" eaLnBrk="1" latinLnBrk="0" hangingPunct="1"/>
                      <a:r>
                        <a:rPr lang="en-US" sz="1765" b="1" kern="1200" dirty="0">
                          <a:solidFill>
                            <a:schemeClr val="lt1"/>
                          </a:solidFill>
                          <a:latin typeface="+mn-lt"/>
                          <a:ea typeface="+mn-ea"/>
                          <a:cs typeface="+mn-cs"/>
                        </a:rPr>
                        <a:t>Supported Editions</a:t>
                      </a:r>
                    </a:p>
                  </a:txBody>
                  <a:tcPr/>
                </a:tc>
                <a:extLst>
                  <a:ext uri="{0D108BD9-81ED-4DB2-BD59-A6C34878D82A}">
                    <a16:rowId xmlns:a16="http://schemas.microsoft.com/office/drawing/2014/main" val="3218350507"/>
                  </a:ext>
                </a:extLst>
              </a:tr>
              <a:tr h="370840">
                <a:tc>
                  <a:txBody>
                    <a:bodyPr/>
                    <a:lstStyle/>
                    <a:p>
                      <a:pPr marL="0" algn="l" defTabSz="914367" rtl="0" eaLnBrk="1" latinLnBrk="0" hangingPunct="1"/>
                      <a:r>
                        <a:rPr lang="en-US" sz="1765" b="0" kern="1200" dirty="0">
                          <a:solidFill>
                            <a:schemeClr val="tx1"/>
                          </a:solidFill>
                          <a:latin typeface="+mn-lt"/>
                          <a:ea typeface="+mn-ea"/>
                          <a:cs typeface="+mn-cs"/>
                        </a:rPr>
                        <a:t>Current Branch (CB) servicing</a:t>
                      </a:r>
                    </a:p>
                  </a:txBody>
                  <a:tcPr/>
                </a:tc>
                <a:tc>
                  <a:txBody>
                    <a:bodyPr/>
                    <a:lstStyle/>
                    <a:p>
                      <a:pPr marL="0" algn="l" defTabSz="914367" rtl="0" eaLnBrk="1" latinLnBrk="0" hangingPunct="1"/>
                      <a:r>
                        <a:rPr lang="en-US" sz="1765" b="0" kern="1200" dirty="0">
                          <a:solidFill>
                            <a:schemeClr val="tx1"/>
                          </a:solidFill>
                          <a:latin typeface="+mn-lt"/>
                          <a:ea typeface="+mn-ea"/>
                          <a:cs typeface="+mn-cs"/>
                        </a:rPr>
                        <a:t>Receives upgrades immediately after Microsoft makes them publicly available</a:t>
                      </a:r>
                    </a:p>
                  </a:txBody>
                  <a:tcPr/>
                </a:tc>
                <a:tc>
                  <a:txBody>
                    <a:bodyPr/>
                    <a:lstStyle/>
                    <a:p>
                      <a:pPr marL="0" algn="l" defTabSz="914367" rtl="0" eaLnBrk="1" latinLnBrk="0" hangingPunct="1"/>
                      <a:r>
                        <a:rPr lang="en-US" sz="1765" b="0" kern="1200" dirty="0">
                          <a:solidFill>
                            <a:schemeClr val="tx1"/>
                          </a:solidFill>
                          <a:latin typeface="+mn-lt"/>
                          <a:ea typeface="+mn-ea"/>
                          <a:cs typeface="+mn-cs"/>
                        </a:rPr>
                        <a:t>Approximately </a:t>
                      </a:r>
                      <a:br>
                        <a:rPr lang="en-US" sz="1765" b="0" kern="1200" dirty="0">
                          <a:solidFill>
                            <a:schemeClr val="tx1"/>
                          </a:solidFill>
                          <a:latin typeface="+mn-lt"/>
                          <a:ea typeface="+mn-ea"/>
                          <a:cs typeface="+mn-cs"/>
                        </a:rPr>
                      </a:br>
                      <a:r>
                        <a:rPr lang="en-US" sz="1765" b="0" kern="1200" dirty="0">
                          <a:solidFill>
                            <a:schemeClr val="tx1"/>
                          </a:solidFill>
                          <a:latin typeface="+mn-lt"/>
                          <a:ea typeface="+mn-ea"/>
                          <a:cs typeface="+mn-cs"/>
                        </a:rPr>
                        <a:t>4 months</a:t>
                      </a:r>
                    </a:p>
                  </a:txBody>
                  <a:tcPr/>
                </a:tc>
                <a:tc>
                  <a:txBody>
                    <a:bodyPr/>
                    <a:lstStyle/>
                    <a:p>
                      <a:pPr marL="0" algn="l" defTabSz="914367" rtl="0" eaLnBrk="1" latinLnBrk="0" hangingPunct="1"/>
                      <a:r>
                        <a:rPr lang="en-US" sz="1765" b="0" kern="1200" dirty="0">
                          <a:solidFill>
                            <a:schemeClr val="tx1"/>
                          </a:solidFill>
                          <a:latin typeface="+mn-lt"/>
                          <a:ea typeface="+mn-ea"/>
                          <a:cs typeface="+mn-cs"/>
                        </a:rPr>
                        <a:t>Home, Pro, Education, Enterprise, IoT Core, Windows 10 IoT Core Pro (IoT core Pro)</a:t>
                      </a:r>
                    </a:p>
                  </a:txBody>
                  <a:tcPr/>
                </a:tc>
                <a:extLst>
                  <a:ext uri="{0D108BD9-81ED-4DB2-BD59-A6C34878D82A}">
                    <a16:rowId xmlns:a16="http://schemas.microsoft.com/office/drawing/2014/main" val="2047301099"/>
                  </a:ext>
                </a:extLst>
              </a:tr>
              <a:tr h="370840">
                <a:tc>
                  <a:txBody>
                    <a:bodyPr/>
                    <a:lstStyle/>
                    <a:p>
                      <a:pPr marL="0" algn="l" defTabSz="914367" rtl="0" eaLnBrk="1" latinLnBrk="0" hangingPunct="1"/>
                      <a:r>
                        <a:rPr lang="en-US" sz="1765" b="0" kern="1200" dirty="0">
                          <a:solidFill>
                            <a:schemeClr val="tx1"/>
                          </a:solidFill>
                          <a:latin typeface="+mn-lt"/>
                          <a:ea typeface="+mn-ea"/>
                          <a:cs typeface="+mn-cs"/>
                        </a:rPr>
                        <a:t>Current Branch for Business (CBB) servicing</a:t>
                      </a:r>
                    </a:p>
                  </a:txBody>
                  <a:tcPr/>
                </a:tc>
                <a:tc>
                  <a:txBody>
                    <a:bodyPr/>
                    <a:lstStyle/>
                    <a:p>
                      <a:pPr marL="0" algn="l" defTabSz="914367" rtl="0" eaLnBrk="1" latinLnBrk="0" hangingPunct="1"/>
                      <a:r>
                        <a:rPr lang="en-US" sz="1765" b="0" kern="1200" dirty="0">
                          <a:solidFill>
                            <a:schemeClr val="tx1"/>
                          </a:solidFill>
                          <a:latin typeface="+mn-lt"/>
                          <a:ea typeface="+mn-ea"/>
                          <a:cs typeface="+mn-cs"/>
                        </a:rPr>
                        <a:t>Defers receiving feature upgrades for 4 months after Microsoft makes them publicly available</a:t>
                      </a:r>
                    </a:p>
                  </a:txBody>
                  <a:tcPr/>
                </a:tc>
                <a:tc>
                  <a:txBody>
                    <a:bodyPr/>
                    <a:lstStyle/>
                    <a:p>
                      <a:pPr marL="0" algn="l" defTabSz="914367" rtl="0" eaLnBrk="1" latinLnBrk="0" hangingPunct="1"/>
                      <a:r>
                        <a:rPr lang="en-US" sz="1765" b="0" kern="1200" dirty="0">
                          <a:solidFill>
                            <a:schemeClr val="tx1"/>
                          </a:solidFill>
                          <a:latin typeface="+mn-lt"/>
                          <a:ea typeface="+mn-ea"/>
                          <a:cs typeface="+mn-cs"/>
                        </a:rPr>
                        <a:t>Approximately </a:t>
                      </a:r>
                      <a:br>
                        <a:rPr lang="en-US" sz="1765" b="0" kern="1200" dirty="0">
                          <a:solidFill>
                            <a:schemeClr val="tx1"/>
                          </a:solidFill>
                          <a:latin typeface="+mn-lt"/>
                          <a:ea typeface="+mn-ea"/>
                          <a:cs typeface="+mn-cs"/>
                        </a:rPr>
                      </a:br>
                      <a:r>
                        <a:rPr lang="en-US" sz="1765" b="0" kern="1200" dirty="0">
                          <a:solidFill>
                            <a:schemeClr val="tx1"/>
                          </a:solidFill>
                          <a:latin typeface="+mn-lt"/>
                          <a:ea typeface="+mn-ea"/>
                          <a:cs typeface="+mn-cs"/>
                        </a:rPr>
                        <a:t>8 months</a:t>
                      </a:r>
                    </a:p>
                  </a:txBody>
                  <a:tcPr/>
                </a:tc>
                <a:tc>
                  <a:txBody>
                    <a:bodyPr/>
                    <a:lstStyle/>
                    <a:p>
                      <a:pPr marL="0" algn="l" defTabSz="914367" rtl="0" eaLnBrk="1" latinLnBrk="0" hangingPunct="1"/>
                      <a:r>
                        <a:rPr lang="en-US" sz="1765" b="0" kern="1200" dirty="0">
                          <a:solidFill>
                            <a:schemeClr val="tx1"/>
                          </a:solidFill>
                          <a:latin typeface="+mn-lt"/>
                          <a:ea typeface="+mn-ea"/>
                          <a:cs typeface="+mn-cs"/>
                        </a:rPr>
                        <a:t>Pro, Education, Enterprise, IoT Core Pro</a:t>
                      </a:r>
                    </a:p>
                  </a:txBody>
                  <a:tcPr/>
                </a:tc>
                <a:extLst>
                  <a:ext uri="{0D108BD9-81ED-4DB2-BD59-A6C34878D82A}">
                    <a16:rowId xmlns:a16="http://schemas.microsoft.com/office/drawing/2014/main" val="1102057714"/>
                  </a:ext>
                </a:extLst>
              </a:tr>
              <a:tr h="370840">
                <a:tc>
                  <a:txBody>
                    <a:bodyPr/>
                    <a:lstStyle/>
                    <a:p>
                      <a:pPr marL="0" algn="l" defTabSz="914367" rtl="0" eaLnBrk="1" latinLnBrk="0" hangingPunct="1"/>
                      <a:r>
                        <a:rPr lang="en-US" sz="1765" b="0" kern="1200" dirty="0">
                          <a:solidFill>
                            <a:schemeClr val="tx1"/>
                          </a:solidFill>
                          <a:latin typeface="+mn-lt"/>
                          <a:ea typeface="+mn-ea"/>
                          <a:cs typeface="+mn-cs"/>
                        </a:rPr>
                        <a:t>Long-Term Servicing Branch (LTSB)</a:t>
                      </a:r>
                    </a:p>
                  </a:txBody>
                  <a:tcPr/>
                </a:tc>
                <a:tc>
                  <a:txBody>
                    <a:bodyPr/>
                    <a:lstStyle/>
                    <a:p>
                      <a:pPr marL="0" algn="l" defTabSz="914367" rtl="0" eaLnBrk="1" latinLnBrk="0" hangingPunct="1"/>
                      <a:r>
                        <a:rPr lang="en-US" sz="1765" b="0" kern="1200" dirty="0">
                          <a:solidFill>
                            <a:schemeClr val="tx1"/>
                          </a:solidFill>
                          <a:latin typeface="+mn-lt"/>
                          <a:ea typeface="+mn-ea"/>
                          <a:cs typeface="+mn-cs"/>
                        </a:rPr>
                        <a:t>Are available immediately after being published by Microsoft, but allows for long-term deployment of selected Windows 10 releases in low-change configuration (up to 10 years)</a:t>
                      </a:r>
                    </a:p>
                  </a:txBody>
                  <a:tcPr/>
                </a:tc>
                <a:tc>
                  <a:txBody>
                    <a:bodyPr/>
                    <a:lstStyle/>
                    <a:p>
                      <a:pPr marL="0" algn="l" defTabSz="914367" rtl="0" eaLnBrk="1" latinLnBrk="0" hangingPunct="1"/>
                      <a:r>
                        <a:rPr lang="en-US" sz="1765" b="0" kern="1200" dirty="0">
                          <a:solidFill>
                            <a:schemeClr val="tx1"/>
                          </a:solidFill>
                          <a:latin typeface="+mn-lt"/>
                          <a:ea typeface="+mn-ea"/>
                          <a:cs typeface="+mn-cs"/>
                        </a:rPr>
                        <a:t>10 years</a:t>
                      </a:r>
                    </a:p>
                  </a:txBody>
                  <a:tcPr/>
                </a:tc>
                <a:tc>
                  <a:txBody>
                    <a:bodyPr/>
                    <a:lstStyle/>
                    <a:p>
                      <a:pPr marL="0" algn="l" defTabSz="914367" rtl="0" eaLnBrk="1" latinLnBrk="0" hangingPunct="1"/>
                      <a:r>
                        <a:rPr lang="en-US" sz="1765" b="0" kern="1200" dirty="0">
                          <a:solidFill>
                            <a:schemeClr val="tx1"/>
                          </a:solidFill>
                          <a:latin typeface="+mn-lt"/>
                          <a:ea typeface="+mn-ea"/>
                          <a:cs typeface="+mn-cs"/>
                        </a:rPr>
                        <a:t>Enterprise LTSB</a:t>
                      </a:r>
                    </a:p>
                  </a:txBody>
                  <a:tcPr/>
                </a:tc>
                <a:extLst>
                  <a:ext uri="{0D108BD9-81ED-4DB2-BD59-A6C34878D82A}">
                    <a16:rowId xmlns:a16="http://schemas.microsoft.com/office/drawing/2014/main" val="2033604216"/>
                  </a:ext>
                </a:extLst>
              </a:tr>
            </a:tbl>
          </a:graphicData>
        </a:graphic>
      </p:graphicFrame>
    </p:spTree>
    <p:extLst>
      <p:ext uri="{BB962C8B-B14F-4D97-AF65-F5344CB8AC3E}">
        <p14:creationId xmlns:p14="http://schemas.microsoft.com/office/powerpoint/2010/main" val="40475481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673D91A-8706-44D4-B3D3-9392C60EE26D}"/>
              </a:ext>
            </a:extLst>
          </p:cNvPr>
          <p:cNvSpPr>
            <a:spLocks noGrp="1" noChangeArrowheads="1"/>
          </p:cNvSpPr>
          <p:nvPr>
            <p:ph type="title"/>
          </p:nvPr>
        </p:nvSpPr>
        <p:spPr/>
        <p:txBody>
          <a:bodyPr/>
          <a:lstStyle/>
          <a:p>
            <a:pPr eaLnBrk="1" hangingPunct="1"/>
            <a:r>
              <a:rPr lang="en-US" altLang="en-US" dirty="0"/>
              <a:t>Defending from Malicious Software</a:t>
            </a:r>
          </a:p>
        </p:txBody>
      </p:sp>
      <p:sp>
        <p:nvSpPr>
          <p:cNvPr id="62466" name="Content Placeholder 1">
            <a:extLst>
              <a:ext uri="{FF2B5EF4-FFF2-40B4-BE49-F238E27FC236}">
                <a16:creationId xmlns:a16="http://schemas.microsoft.com/office/drawing/2014/main" id="{F7EA7BD6-CA8A-4220-B2BA-4444BE1039B9}"/>
              </a:ext>
            </a:extLst>
          </p:cNvPr>
          <p:cNvSpPr>
            <a:spLocks noGrp="1"/>
          </p:cNvSpPr>
          <p:nvPr>
            <p:ph type="body" sz="quarter" idx="10"/>
          </p:nvPr>
        </p:nvSpPr>
        <p:spPr/>
        <p:txBody>
          <a:bodyPr/>
          <a:lstStyle/>
          <a:p>
            <a:r>
              <a:rPr lang="en-US" altLang="en-US" dirty="0"/>
              <a:t>One of the most challenging problems for computer users and administrators is to prevent viruses, worms, and other types of malware from infecting your computer. </a:t>
            </a:r>
          </a:p>
          <a:p>
            <a:r>
              <a:rPr lang="en-US" altLang="en-US" dirty="0"/>
              <a:t>To protect against malicious software, make sure your system is updated, you are using a firewall to limit exposure to malware, and you are using an up-to-date anti-malware software package. </a:t>
            </a:r>
          </a:p>
        </p:txBody>
      </p:sp>
    </p:spTree>
    <p:extLst>
      <p:ext uri="{BB962C8B-B14F-4D97-AF65-F5344CB8AC3E}">
        <p14:creationId xmlns:p14="http://schemas.microsoft.com/office/powerpoint/2010/main" val="365158226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343940A-4C15-4C94-840C-F68DCBA8D976}"/>
              </a:ext>
            </a:extLst>
          </p:cNvPr>
          <p:cNvSpPr>
            <a:spLocks noGrp="1" noChangeArrowheads="1"/>
          </p:cNvSpPr>
          <p:nvPr>
            <p:ph type="title"/>
          </p:nvPr>
        </p:nvSpPr>
        <p:spPr/>
        <p:txBody>
          <a:bodyPr/>
          <a:lstStyle/>
          <a:p>
            <a:pPr eaLnBrk="1" hangingPunct="1"/>
            <a:r>
              <a:rPr lang="en-US" altLang="en-US" dirty="0"/>
              <a:t>Understanding Windows Firewall</a:t>
            </a:r>
          </a:p>
        </p:txBody>
      </p:sp>
      <p:sp>
        <p:nvSpPr>
          <p:cNvPr id="64514" name="Content Placeholder 1">
            <a:extLst>
              <a:ext uri="{FF2B5EF4-FFF2-40B4-BE49-F238E27FC236}">
                <a16:creationId xmlns:a16="http://schemas.microsoft.com/office/drawing/2014/main" id="{CA0C0C57-8238-4266-8554-E7DEC33D43A5}"/>
              </a:ext>
            </a:extLst>
          </p:cNvPr>
          <p:cNvSpPr>
            <a:spLocks noGrp="1"/>
          </p:cNvSpPr>
          <p:nvPr>
            <p:ph type="body" sz="quarter" idx="10"/>
          </p:nvPr>
        </p:nvSpPr>
        <p:spPr/>
        <p:txBody>
          <a:bodyPr/>
          <a:lstStyle/>
          <a:p>
            <a:r>
              <a:rPr lang="en-US" altLang="en-US" b="1" i="1" dirty="0"/>
              <a:t>Windows Firewall</a:t>
            </a:r>
            <a:r>
              <a:rPr lang="en-US" altLang="en-US" dirty="0"/>
              <a:t> comes with Windows 10 and other Windows versions to protect your computer from traffic entering through communications ports. </a:t>
            </a:r>
          </a:p>
          <a:p>
            <a:r>
              <a:rPr lang="en-US" altLang="en-US" dirty="0"/>
              <a:t>A </a:t>
            </a:r>
            <a:r>
              <a:rPr lang="en-US" altLang="en-US" b="1" i="1" dirty="0"/>
              <a:t>firewall</a:t>
            </a:r>
            <a:r>
              <a:rPr lang="en-US" altLang="en-US" dirty="0"/>
              <a:t> is a software program or device that monitors traffic entering and leaving a computer. </a:t>
            </a:r>
          </a:p>
          <a:p>
            <a:endParaRPr lang="en-US" altLang="en-US" dirty="0"/>
          </a:p>
        </p:txBody>
      </p:sp>
    </p:spTree>
    <p:extLst>
      <p:ext uri="{BB962C8B-B14F-4D97-AF65-F5344CB8AC3E}">
        <p14:creationId xmlns:p14="http://schemas.microsoft.com/office/powerpoint/2010/main" val="29380388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3A58A7B-D0D5-4BC8-80CB-A9A47079DA8F}"/>
              </a:ext>
            </a:extLst>
          </p:cNvPr>
          <p:cNvSpPr>
            <a:spLocks noGrp="1" noChangeArrowheads="1"/>
          </p:cNvSpPr>
          <p:nvPr>
            <p:ph type="title"/>
          </p:nvPr>
        </p:nvSpPr>
        <p:spPr/>
        <p:txBody>
          <a:bodyPr/>
          <a:lstStyle/>
          <a:p>
            <a:pPr eaLnBrk="1" hangingPunct="1"/>
            <a:r>
              <a:rPr lang="en-US" altLang="en-US" dirty="0"/>
              <a:t>The Windows Firewall Page</a:t>
            </a:r>
          </a:p>
        </p:txBody>
      </p:sp>
      <p:pic>
        <p:nvPicPr>
          <p:cNvPr id="66562" name="Picture 2" descr="Screenshot of the Windows Firewall page of Control Panel.&#10;" title="The Windows Firewall page">
            <a:extLst>
              <a:ext uri="{FF2B5EF4-FFF2-40B4-BE49-F238E27FC236}">
                <a16:creationId xmlns:a16="http://schemas.microsoft.com/office/drawing/2014/main" id="{A85AB7CD-04CC-404B-8ABB-0FF8487E37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1752600"/>
            <a:ext cx="49815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61069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5947B866-0466-4E00-9B77-397DBAB01370}"/>
              </a:ext>
            </a:extLst>
          </p:cNvPr>
          <p:cNvSpPr>
            <a:spLocks noGrp="1" noChangeArrowheads="1"/>
          </p:cNvSpPr>
          <p:nvPr>
            <p:ph type="title"/>
          </p:nvPr>
        </p:nvSpPr>
        <p:spPr/>
        <p:txBody>
          <a:bodyPr/>
          <a:lstStyle/>
          <a:p>
            <a:r>
              <a:rPr lang="en-US" altLang="en-US" dirty="0"/>
              <a:t>Managing Client Security Using Windows Defender</a:t>
            </a:r>
          </a:p>
        </p:txBody>
      </p:sp>
      <p:sp>
        <p:nvSpPr>
          <p:cNvPr id="68610" name="Content Placeholder 1">
            <a:extLst>
              <a:ext uri="{FF2B5EF4-FFF2-40B4-BE49-F238E27FC236}">
                <a16:creationId xmlns:a16="http://schemas.microsoft.com/office/drawing/2014/main" id="{19B34DF4-848A-4EF3-AB25-47A1B4ADE7AE}"/>
              </a:ext>
            </a:extLst>
          </p:cNvPr>
          <p:cNvSpPr>
            <a:spLocks noGrp="1"/>
          </p:cNvSpPr>
          <p:nvPr>
            <p:ph type="body" sz="quarter" idx="10"/>
          </p:nvPr>
        </p:nvSpPr>
        <p:spPr/>
        <p:txBody>
          <a:bodyPr/>
          <a:lstStyle/>
          <a:p>
            <a:r>
              <a:rPr lang="en-US" altLang="en-US" dirty="0"/>
              <a:t>Windows Defender is designed to protect your computer against viruses, spyware, and other types of malware. </a:t>
            </a:r>
          </a:p>
          <a:p>
            <a:r>
              <a:rPr lang="en-US" altLang="en-US" dirty="0"/>
              <a:t>It protects against these threats by providing real-time protection in which it notifies you if malware attempts to install itself on your computer or when an application tries to change critical settings. </a:t>
            </a:r>
          </a:p>
        </p:txBody>
      </p:sp>
    </p:spTree>
    <p:extLst>
      <p:ext uri="{BB962C8B-B14F-4D97-AF65-F5344CB8AC3E}">
        <p14:creationId xmlns:p14="http://schemas.microsoft.com/office/powerpoint/2010/main" val="18510880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E9596F3B-D98A-467D-806D-85946F21980E}"/>
              </a:ext>
            </a:extLst>
          </p:cNvPr>
          <p:cNvSpPr>
            <a:spLocks noGrp="1" noChangeArrowheads="1"/>
          </p:cNvSpPr>
          <p:nvPr>
            <p:ph type="title"/>
          </p:nvPr>
        </p:nvSpPr>
        <p:spPr/>
        <p:txBody>
          <a:bodyPr/>
          <a:lstStyle/>
          <a:p>
            <a:pPr eaLnBrk="1" hangingPunct="1"/>
            <a:r>
              <a:rPr lang="en-US" altLang="en-US" dirty="0"/>
              <a:t>Windows Defender Home Tab</a:t>
            </a:r>
          </a:p>
        </p:txBody>
      </p:sp>
      <p:pic>
        <p:nvPicPr>
          <p:cNvPr id="70658" name="Picture 2" descr="Screenshot of the Home tab of the Windows Defender window.&#10;" title="Viewing the Windows Defender Home tab">
            <a:extLst>
              <a:ext uri="{FF2B5EF4-FFF2-40B4-BE49-F238E27FC236}">
                <a16:creationId xmlns:a16="http://schemas.microsoft.com/office/drawing/2014/main" id="{AA540863-01E5-492F-B960-049846077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1"/>
            <a:ext cx="66294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9023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C591D009-45DF-4C98-BE28-36ED398D9E90}"/>
              </a:ext>
            </a:extLst>
          </p:cNvPr>
          <p:cNvSpPr>
            <a:spLocks noGrp="1" noChangeArrowheads="1"/>
          </p:cNvSpPr>
          <p:nvPr>
            <p:ph type="title"/>
          </p:nvPr>
        </p:nvSpPr>
        <p:spPr/>
        <p:txBody>
          <a:bodyPr/>
          <a:lstStyle/>
          <a:p>
            <a:pPr eaLnBrk="1" hangingPunct="1"/>
            <a:r>
              <a:rPr lang="en-US" altLang="en-US" dirty="0"/>
              <a:t>Summary	(1/5)</a:t>
            </a:r>
          </a:p>
        </p:txBody>
      </p:sp>
      <p:sp>
        <p:nvSpPr>
          <p:cNvPr id="72706" name="Rectangle 3">
            <a:extLst>
              <a:ext uri="{FF2B5EF4-FFF2-40B4-BE49-F238E27FC236}">
                <a16:creationId xmlns:a16="http://schemas.microsoft.com/office/drawing/2014/main" id="{2DDEC8AD-EA7C-4483-8DB7-E0C19050BC30}"/>
              </a:ext>
            </a:extLst>
          </p:cNvPr>
          <p:cNvSpPr>
            <a:spLocks noGrp="1" noChangeArrowheads="1"/>
          </p:cNvSpPr>
          <p:nvPr>
            <p:ph type="body" sz="quarter" idx="10"/>
          </p:nvPr>
        </p:nvSpPr>
        <p:spPr/>
        <p:txBody>
          <a:bodyPr/>
          <a:lstStyle/>
          <a:p>
            <a:r>
              <a:rPr lang="en-US" altLang="en-US" sz="2800" dirty="0"/>
              <a:t>Windows 10 comes with many built-in maintenance tools that can help to keep computers running at top performance. </a:t>
            </a:r>
          </a:p>
          <a:p>
            <a:r>
              <a:rPr lang="en-US" altLang="en-US" sz="2800" dirty="0"/>
              <a:t>These tools include Disk Defragmenter, Disk Cleanup, Task Scheduler, and the Action Center Maintenance feature. </a:t>
            </a:r>
          </a:p>
        </p:txBody>
      </p:sp>
    </p:spTree>
    <p:extLst>
      <p:ext uri="{BB962C8B-B14F-4D97-AF65-F5344CB8AC3E}">
        <p14:creationId xmlns:p14="http://schemas.microsoft.com/office/powerpoint/2010/main" val="27100490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2994BFB-42A3-427B-A1AA-241B193A8B5C}"/>
              </a:ext>
            </a:extLst>
          </p:cNvPr>
          <p:cNvSpPr>
            <a:spLocks noGrp="1" noChangeArrowheads="1"/>
          </p:cNvSpPr>
          <p:nvPr>
            <p:ph type="title"/>
          </p:nvPr>
        </p:nvSpPr>
        <p:spPr/>
        <p:txBody>
          <a:bodyPr/>
          <a:lstStyle/>
          <a:p>
            <a:pPr eaLnBrk="1" hangingPunct="1"/>
            <a:r>
              <a:rPr lang="en-US" altLang="en-US" dirty="0"/>
              <a:t>Built-In Maintenance Tools</a:t>
            </a:r>
          </a:p>
        </p:txBody>
      </p:sp>
      <p:sp>
        <p:nvSpPr>
          <p:cNvPr id="4099" name="Rectangle 3">
            <a:extLst>
              <a:ext uri="{FF2B5EF4-FFF2-40B4-BE49-F238E27FC236}">
                <a16:creationId xmlns:a16="http://schemas.microsoft.com/office/drawing/2014/main" id="{4C909E76-FF70-47F1-8833-668D5EC80D86}"/>
              </a:ext>
            </a:extLst>
          </p:cNvPr>
          <p:cNvSpPr>
            <a:spLocks noGrp="1" noChangeArrowheads="1"/>
          </p:cNvSpPr>
          <p:nvPr>
            <p:ph type="body" sz="quarter" idx="10"/>
          </p:nvPr>
        </p:nvSpPr>
        <p:spPr/>
        <p:txBody>
          <a:bodyPr/>
          <a:lstStyle/>
          <a:p>
            <a:pPr marL="0" indent="0">
              <a:buNone/>
              <a:defRPr/>
            </a:pPr>
            <a:r>
              <a:rPr lang="en-US" dirty="0">
                <a:ea typeface="ＭＳ Ｐゴシック" charset="0"/>
              </a:rPr>
              <a:t>Windows 10 comes with many built-in maintenance tools that help to keep computers running at top performance:</a:t>
            </a:r>
          </a:p>
          <a:p>
            <a:pPr eaLnBrk="1" hangingPunct="1">
              <a:defRPr/>
            </a:pPr>
            <a:r>
              <a:rPr lang="en-US" dirty="0">
                <a:ea typeface="ＭＳ Ｐゴシック" charset="0"/>
              </a:rPr>
              <a:t>Disk Defragmenter</a:t>
            </a:r>
          </a:p>
          <a:p>
            <a:pPr eaLnBrk="1" hangingPunct="1">
              <a:defRPr/>
            </a:pPr>
            <a:r>
              <a:rPr lang="en-US" dirty="0">
                <a:ea typeface="ＭＳ Ｐゴシック" charset="0"/>
              </a:rPr>
              <a:t>Disk Cleanup</a:t>
            </a:r>
          </a:p>
          <a:p>
            <a:pPr eaLnBrk="1" hangingPunct="1">
              <a:defRPr/>
            </a:pPr>
            <a:r>
              <a:rPr lang="en-US" dirty="0">
                <a:ea typeface="ＭＳ Ｐゴシック" charset="0"/>
              </a:rPr>
              <a:t>Task Scheduler</a:t>
            </a:r>
          </a:p>
          <a:p>
            <a:pPr eaLnBrk="1" hangingPunct="1">
              <a:defRPr/>
            </a:pPr>
            <a:r>
              <a:rPr lang="en-US" dirty="0">
                <a:ea typeface="ＭＳ Ｐゴシック" charset="0"/>
              </a:rPr>
              <a:t>Action Center </a:t>
            </a:r>
          </a:p>
        </p:txBody>
      </p:sp>
    </p:spTree>
    <p:extLst>
      <p:ext uri="{BB962C8B-B14F-4D97-AF65-F5344CB8AC3E}">
        <p14:creationId xmlns:p14="http://schemas.microsoft.com/office/powerpoint/2010/main" val="20449217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D91A78DA-7316-4E39-8834-6394FBE39E2C}"/>
              </a:ext>
            </a:extLst>
          </p:cNvPr>
          <p:cNvSpPr>
            <a:spLocks noGrp="1" noChangeArrowheads="1"/>
          </p:cNvSpPr>
          <p:nvPr>
            <p:ph type="title"/>
          </p:nvPr>
        </p:nvSpPr>
        <p:spPr/>
        <p:txBody>
          <a:bodyPr/>
          <a:lstStyle/>
          <a:p>
            <a:pPr eaLnBrk="1" hangingPunct="1"/>
            <a:r>
              <a:rPr lang="en-US" altLang="en-US" dirty="0"/>
              <a:t>Summary	(2/5)</a:t>
            </a:r>
          </a:p>
        </p:txBody>
      </p:sp>
      <p:sp>
        <p:nvSpPr>
          <p:cNvPr id="74754" name="Rectangle 3">
            <a:extLst>
              <a:ext uri="{FF2B5EF4-FFF2-40B4-BE49-F238E27FC236}">
                <a16:creationId xmlns:a16="http://schemas.microsoft.com/office/drawing/2014/main" id="{2133D811-4FE8-4DAA-8556-73F44F1570F6}"/>
              </a:ext>
            </a:extLst>
          </p:cNvPr>
          <p:cNvSpPr>
            <a:spLocks noGrp="1" noChangeArrowheads="1"/>
          </p:cNvSpPr>
          <p:nvPr>
            <p:ph type="body" sz="quarter" idx="10"/>
          </p:nvPr>
        </p:nvSpPr>
        <p:spPr/>
        <p:txBody>
          <a:bodyPr/>
          <a:lstStyle/>
          <a:p>
            <a:r>
              <a:rPr lang="en-US" altLang="en-US" sz="2800" dirty="0"/>
              <a:t>Disk Defragmenter is a utility that helps improve your computer’s performance by moving sectors of data on the hard disk, so that files are stored sequentially. </a:t>
            </a:r>
          </a:p>
          <a:p>
            <a:r>
              <a:rPr lang="en-US" altLang="en-US" sz="2800" dirty="0"/>
              <a:t>This minimizes the movement a hard disk’s arm must make to read all the sectors that make up a file or program. </a:t>
            </a:r>
          </a:p>
        </p:txBody>
      </p:sp>
    </p:spTree>
    <p:extLst>
      <p:ext uri="{BB962C8B-B14F-4D97-AF65-F5344CB8AC3E}">
        <p14:creationId xmlns:p14="http://schemas.microsoft.com/office/powerpoint/2010/main" val="37676925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6237ED6B-1A88-4149-9B24-9AF2A34B4119}"/>
              </a:ext>
            </a:extLst>
          </p:cNvPr>
          <p:cNvSpPr>
            <a:spLocks noGrp="1" noChangeArrowheads="1"/>
          </p:cNvSpPr>
          <p:nvPr>
            <p:ph type="title"/>
          </p:nvPr>
        </p:nvSpPr>
        <p:spPr/>
        <p:txBody>
          <a:bodyPr/>
          <a:lstStyle/>
          <a:p>
            <a:pPr eaLnBrk="1" hangingPunct="1"/>
            <a:r>
              <a:rPr lang="en-US" altLang="en-US" dirty="0"/>
              <a:t>Summary	(3/5)</a:t>
            </a:r>
          </a:p>
        </p:txBody>
      </p:sp>
      <p:sp>
        <p:nvSpPr>
          <p:cNvPr id="76802" name="Rectangle 3">
            <a:extLst>
              <a:ext uri="{FF2B5EF4-FFF2-40B4-BE49-F238E27FC236}">
                <a16:creationId xmlns:a16="http://schemas.microsoft.com/office/drawing/2014/main" id="{C21AB759-2C7B-46BA-93B6-59B9DEB4ADA5}"/>
              </a:ext>
            </a:extLst>
          </p:cNvPr>
          <p:cNvSpPr>
            <a:spLocks noGrp="1" noChangeArrowheads="1"/>
          </p:cNvSpPr>
          <p:nvPr>
            <p:ph type="body" sz="quarter" idx="10"/>
          </p:nvPr>
        </p:nvSpPr>
        <p:spPr/>
        <p:txBody>
          <a:bodyPr/>
          <a:lstStyle/>
          <a:p>
            <a:r>
              <a:rPr lang="en-US" altLang="en-US" sz="2800" dirty="0"/>
              <a:t>Task Scheduler enables you to schedule and automate a variety of actions, such as starting programs, displaying messages, and even sending emails. </a:t>
            </a:r>
          </a:p>
          <a:p>
            <a:r>
              <a:rPr lang="en-US" altLang="en-US" sz="2800" dirty="0"/>
              <a:t>You create a scheduled task by specifying a trigger, which is an event that causes a task to run, and an action to be taken when the task runs. </a:t>
            </a:r>
          </a:p>
        </p:txBody>
      </p:sp>
    </p:spTree>
    <p:extLst>
      <p:ext uri="{BB962C8B-B14F-4D97-AF65-F5344CB8AC3E}">
        <p14:creationId xmlns:p14="http://schemas.microsoft.com/office/powerpoint/2010/main" val="213208621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118A010F-4ACD-4D21-BE9B-41C167264DF5}"/>
              </a:ext>
            </a:extLst>
          </p:cNvPr>
          <p:cNvSpPr>
            <a:spLocks noGrp="1" noChangeArrowheads="1"/>
          </p:cNvSpPr>
          <p:nvPr>
            <p:ph type="title"/>
          </p:nvPr>
        </p:nvSpPr>
        <p:spPr/>
        <p:txBody>
          <a:bodyPr/>
          <a:lstStyle/>
          <a:p>
            <a:pPr eaLnBrk="1" hangingPunct="1"/>
            <a:r>
              <a:rPr lang="en-US" altLang="en-US" dirty="0"/>
              <a:t>Summary	(4/5)</a:t>
            </a:r>
          </a:p>
        </p:txBody>
      </p:sp>
      <p:sp>
        <p:nvSpPr>
          <p:cNvPr id="78850" name="Rectangle 3">
            <a:extLst>
              <a:ext uri="{FF2B5EF4-FFF2-40B4-BE49-F238E27FC236}">
                <a16:creationId xmlns:a16="http://schemas.microsoft.com/office/drawing/2014/main" id="{F233D988-08D6-4A9B-B758-87D3E974EC62}"/>
              </a:ext>
            </a:extLst>
          </p:cNvPr>
          <p:cNvSpPr>
            <a:spLocks noGrp="1" noChangeArrowheads="1"/>
          </p:cNvSpPr>
          <p:nvPr>
            <p:ph type="body" sz="quarter" idx="10"/>
          </p:nvPr>
        </p:nvSpPr>
        <p:spPr/>
        <p:txBody>
          <a:bodyPr/>
          <a:lstStyle/>
          <a:p>
            <a:r>
              <a:rPr lang="en-US" altLang="en-US" sz="2800" dirty="0"/>
              <a:t>Intruders and some viruses, worms, rootkits, spyware, and adware gain access to a system by exploiting security holes in Windows, Internet Explorer, Microsoft Office, or other software applications. </a:t>
            </a:r>
          </a:p>
          <a:p>
            <a:r>
              <a:rPr lang="en-US" altLang="en-US" sz="2800" dirty="0"/>
              <a:t>Therefore, the first step you should take to protect yourself against malware is to keep your system up to date with the latest service packs, security patches, and other critical fixes. </a:t>
            </a:r>
          </a:p>
        </p:txBody>
      </p:sp>
    </p:spTree>
    <p:extLst>
      <p:ext uri="{BB962C8B-B14F-4D97-AF65-F5344CB8AC3E}">
        <p14:creationId xmlns:p14="http://schemas.microsoft.com/office/powerpoint/2010/main" val="15354147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FEF9C50F-13FC-492B-AA54-8A97CF533F79}"/>
              </a:ext>
            </a:extLst>
          </p:cNvPr>
          <p:cNvSpPr>
            <a:spLocks noGrp="1" noChangeArrowheads="1"/>
          </p:cNvSpPr>
          <p:nvPr>
            <p:ph type="title"/>
          </p:nvPr>
        </p:nvSpPr>
        <p:spPr/>
        <p:txBody>
          <a:bodyPr/>
          <a:lstStyle/>
          <a:p>
            <a:pPr eaLnBrk="1" hangingPunct="1"/>
            <a:r>
              <a:rPr lang="en-US" altLang="en-US" dirty="0"/>
              <a:t>Summary	(5/5)</a:t>
            </a:r>
          </a:p>
        </p:txBody>
      </p:sp>
      <p:sp>
        <p:nvSpPr>
          <p:cNvPr id="80898" name="Rectangle 3">
            <a:extLst>
              <a:ext uri="{FF2B5EF4-FFF2-40B4-BE49-F238E27FC236}">
                <a16:creationId xmlns:a16="http://schemas.microsoft.com/office/drawing/2014/main" id="{7D3BA52F-8060-484E-AA10-99019CC20079}"/>
              </a:ext>
            </a:extLst>
          </p:cNvPr>
          <p:cNvSpPr>
            <a:spLocks noGrp="1" noChangeArrowheads="1"/>
          </p:cNvSpPr>
          <p:nvPr>
            <p:ph type="body" sz="quarter" idx="10"/>
          </p:nvPr>
        </p:nvSpPr>
        <p:spPr/>
        <p:txBody>
          <a:bodyPr/>
          <a:lstStyle/>
          <a:p>
            <a:r>
              <a:rPr lang="en-US" altLang="en-US" sz="2800" dirty="0"/>
              <a:t>One of the most challenging problems for computer users and administrators is to prevent viruses, worms, and other types of malware from infecting your computer. </a:t>
            </a:r>
          </a:p>
          <a:p>
            <a:r>
              <a:rPr lang="en-US" altLang="en-US" sz="2800" dirty="0"/>
              <a:t>To protect against malicious software, make sure your system is updated, you are using a firewall to limit exposure to malware, and you are using an up-to-date anti-malware software package. </a:t>
            </a:r>
          </a:p>
        </p:txBody>
      </p:sp>
    </p:spTree>
    <p:extLst>
      <p:ext uri="{BB962C8B-B14F-4D97-AF65-F5344CB8AC3E}">
        <p14:creationId xmlns:p14="http://schemas.microsoft.com/office/powerpoint/2010/main" val="425021742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8368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90F2EBF-EB35-4D5F-A38B-D98FB4BF282D}"/>
              </a:ext>
            </a:extLst>
          </p:cNvPr>
          <p:cNvSpPr>
            <a:spLocks noGrp="1" noChangeArrowheads="1"/>
          </p:cNvSpPr>
          <p:nvPr>
            <p:ph type="title"/>
          </p:nvPr>
        </p:nvSpPr>
        <p:spPr/>
        <p:txBody>
          <a:bodyPr/>
          <a:lstStyle/>
          <a:p>
            <a:pPr eaLnBrk="1" hangingPunct="1"/>
            <a:r>
              <a:rPr lang="en-US" altLang="en-US" dirty="0"/>
              <a:t>Disk Defragmenter	(1/2)</a:t>
            </a:r>
          </a:p>
        </p:txBody>
      </p:sp>
      <p:sp>
        <p:nvSpPr>
          <p:cNvPr id="21506" name="Content Placeholder 1">
            <a:extLst>
              <a:ext uri="{FF2B5EF4-FFF2-40B4-BE49-F238E27FC236}">
                <a16:creationId xmlns:a16="http://schemas.microsoft.com/office/drawing/2014/main" id="{FC89FE81-21DB-45CB-BC72-F1CD61E44287}"/>
              </a:ext>
            </a:extLst>
          </p:cNvPr>
          <p:cNvSpPr>
            <a:spLocks noGrp="1"/>
          </p:cNvSpPr>
          <p:nvPr>
            <p:ph type="body" sz="quarter" idx="10"/>
          </p:nvPr>
        </p:nvSpPr>
        <p:spPr/>
        <p:txBody>
          <a:bodyPr/>
          <a:lstStyle/>
          <a:p>
            <a:r>
              <a:rPr lang="en-US" altLang="en-US" b="1" i="1" dirty="0"/>
              <a:t>Disk Defragmenter</a:t>
            </a:r>
            <a:r>
              <a:rPr lang="en-US" altLang="en-US" dirty="0"/>
              <a:t> is a utility that helps improve your computer’s performance by moving sectors of data on the hard disk, so that files are stored sequentially. </a:t>
            </a:r>
          </a:p>
          <a:p>
            <a:r>
              <a:rPr lang="en-US" altLang="en-US" dirty="0"/>
              <a:t>This minimizes the movement a hard disk’s arm must make to read all of the sectors that make up a file or program. </a:t>
            </a:r>
          </a:p>
        </p:txBody>
      </p:sp>
    </p:spTree>
    <p:extLst>
      <p:ext uri="{BB962C8B-B14F-4D97-AF65-F5344CB8AC3E}">
        <p14:creationId xmlns:p14="http://schemas.microsoft.com/office/powerpoint/2010/main" val="36336128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3FBF75B-7676-4B5D-9932-D58C43733427}"/>
              </a:ext>
            </a:extLst>
          </p:cNvPr>
          <p:cNvSpPr>
            <a:spLocks noGrp="1" noChangeArrowheads="1"/>
          </p:cNvSpPr>
          <p:nvPr>
            <p:ph type="title"/>
          </p:nvPr>
        </p:nvSpPr>
        <p:spPr/>
        <p:txBody>
          <a:bodyPr/>
          <a:lstStyle/>
          <a:p>
            <a:pPr eaLnBrk="1" hangingPunct="1"/>
            <a:r>
              <a:rPr lang="en-US" altLang="en-US" dirty="0"/>
              <a:t>Disk Defragmenter	(2/2)</a:t>
            </a:r>
          </a:p>
        </p:txBody>
      </p:sp>
      <p:pic>
        <p:nvPicPr>
          <p:cNvPr id="23554" name="Picture 3" descr="Screenshot of the Optimize Drives window.&#10;" title="The Optimize Drives window">
            <a:extLst>
              <a:ext uri="{FF2B5EF4-FFF2-40B4-BE49-F238E27FC236}">
                <a16:creationId xmlns:a16="http://schemas.microsoft.com/office/drawing/2014/main" id="{BCA18BBD-D23F-4FAA-9610-22EFB3EC2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52600"/>
            <a:ext cx="624840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5170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3FE98E3-83B9-40E5-BEE9-9A95F7302E1A}"/>
              </a:ext>
            </a:extLst>
          </p:cNvPr>
          <p:cNvSpPr>
            <a:spLocks noGrp="1" noChangeArrowheads="1"/>
          </p:cNvSpPr>
          <p:nvPr>
            <p:ph type="title"/>
          </p:nvPr>
        </p:nvSpPr>
        <p:spPr/>
        <p:txBody>
          <a:bodyPr/>
          <a:lstStyle/>
          <a:p>
            <a:pPr eaLnBrk="1" hangingPunct="1"/>
            <a:r>
              <a:rPr lang="en-US" altLang="en-US" dirty="0"/>
              <a:t>Disk Cleanup	(1/2)</a:t>
            </a:r>
          </a:p>
        </p:txBody>
      </p:sp>
      <p:sp>
        <p:nvSpPr>
          <p:cNvPr id="25602" name="Rectangle 3">
            <a:extLst>
              <a:ext uri="{FF2B5EF4-FFF2-40B4-BE49-F238E27FC236}">
                <a16:creationId xmlns:a16="http://schemas.microsoft.com/office/drawing/2014/main" id="{8B162875-C81C-4743-8095-3FE90CF406B2}"/>
              </a:ext>
            </a:extLst>
          </p:cNvPr>
          <p:cNvSpPr>
            <a:spLocks noGrp="1" noChangeArrowheads="1"/>
          </p:cNvSpPr>
          <p:nvPr>
            <p:ph type="body" sz="quarter" idx="10"/>
          </p:nvPr>
        </p:nvSpPr>
        <p:spPr/>
        <p:txBody>
          <a:bodyPr/>
          <a:lstStyle/>
          <a:p>
            <a:pPr eaLnBrk="1" hangingPunct="1"/>
            <a:r>
              <a:rPr lang="en-US" altLang="en-US" dirty="0"/>
              <a:t>Helps users remove unnecessary files from their computers:</a:t>
            </a:r>
          </a:p>
          <a:p>
            <a:pPr lvl="1" eaLnBrk="1" hangingPunct="1"/>
            <a:r>
              <a:rPr lang="en-US" altLang="en-US" dirty="0"/>
              <a:t>Downloaded program files</a:t>
            </a:r>
          </a:p>
          <a:p>
            <a:pPr lvl="1" eaLnBrk="1" hangingPunct="1"/>
            <a:r>
              <a:rPr lang="en-US" altLang="en-US" dirty="0"/>
              <a:t>Temporary internet files</a:t>
            </a:r>
          </a:p>
          <a:p>
            <a:pPr lvl="1" eaLnBrk="1" hangingPunct="1"/>
            <a:r>
              <a:rPr lang="en-US" altLang="en-US" dirty="0"/>
              <a:t>Offline Web pages</a:t>
            </a:r>
          </a:p>
          <a:p>
            <a:pPr lvl="1" eaLnBrk="1" hangingPunct="1"/>
            <a:r>
              <a:rPr lang="en-US" altLang="en-US" dirty="0"/>
              <a:t>Files left after running software</a:t>
            </a:r>
          </a:p>
          <a:p>
            <a:pPr lvl="1" eaLnBrk="1" hangingPunct="1"/>
            <a:r>
              <a:rPr lang="en-US" altLang="en-US" dirty="0"/>
              <a:t>More</a:t>
            </a:r>
          </a:p>
        </p:txBody>
      </p:sp>
    </p:spTree>
    <p:extLst>
      <p:ext uri="{BB962C8B-B14F-4D97-AF65-F5344CB8AC3E}">
        <p14:creationId xmlns:p14="http://schemas.microsoft.com/office/powerpoint/2010/main" val="23423503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58F4BA1F-7014-4738-90A7-86CEFFEF094A}"/>
              </a:ext>
            </a:extLst>
          </p:cNvPr>
          <p:cNvSpPr>
            <a:spLocks noGrp="1" noChangeArrowheads="1"/>
          </p:cNvSpPr>
          <p:nvPr>
            <p:ph type="title"/>
          </p:nvPr>
        </p:nvSpPr>
        <p:spPr/>
        <p:txBody>
          <a:bodyPr/>
          <a:lstStyle/>
          <a:p>
            <a:pPr eaLnBrk="1" hangingPunct="1"/>
            <a:r>
              <a:rPr lang="en-US" altLang="en-US" dirty="0"/>
              <a:t>Disk Cleanup	(2/2)</a:t>
            </a:r>
          </a:p>
        </p:txBody>
      </p:sp>
      <p:pic>
        <p:nvPicPr>
          <p:cNvPr id="27650" name="Picture 2" descr="Screenshot of the Disk Cleanup dialog box.&#10;" title="The Disk Cleanup dialog box">
            <a:extLst>
              <a:ext uri="{FF2B5EF4-FFF2-40B4-BE49-F238E27FC236}">
                <a16:creationId xmlns:a16="http://schemas.microsoft.com/office/drawing/2014/main" id="{1788E8C5-8BC7-4B0C-BD0E-846D823544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1600200"/>
            <a:ext cx="3756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9167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086B5FC-9283-457E-A5B8-680E2B385D36}"/>
              </a:ext>
            </a:extLst>
          </p:cNvPr>
          <p:cNvSpPr>
            <a:spLocks noGrp="1" noChangeArrowheads="1"/>
          </p:cNvSpPr>
          <p:nvPr>
            <p:ph type="title"/>
          </p:nvPr>
        </p:nvSpPr>
        <p:spPr/>
        <p:txBody>
          <a:bodyPr/>
          <a:lstStyle/>
          <a:p>
            <a:pPr eaLnBrk="1" hangingPunct="1"/>
            <a:r>
              <a:rPr lang="en-US" altLang="en-US" dirty="0"/>
              <a:t>Task Scheduler</a:t>
            </a:r>
          </a:p>
        </p:txBody>
      </p:sp>
      <p:sp>
        <p:nvSpPr>
          <p:cNvPr id="29698" name="Rectangle 3">
            <a:extLst>
              <a:ext uri="{FF2B5EF4-FFF2-40B4-BE49-F238E27FC236}">
                <a16:creationId xmlns:a16="http://schemas.microsoft.com/office/drawing/2014/main" id="{8053B505-10C3-4D51-B619-D72AB8CCB03C}"/>
              </a:ext>
            </a:extLst>
          </p:cNvPr>
          <p:cNvSpPr>
            <a:spLocks noGrp="1" noChangeArrowheads="1"/>
          </p:cNvSpPr>
          <p:nvPr>
            <p:ph type="body" sz="quarter" idx="10"/>
          </p:nvPr>
        </p:nvSpPr>
        <p:spPr>
          <a:xfrm>
            <a:off x="358570" y="1371600"/>
            <a:ext cx="11474238" cy="3370153"/>
          </a:xfrm>
        </p:spPr>
        <p:txBody>
          <a:bodyPr/>
          <a:lstStyle/>
          <a:p>
            <a:pPr eaLnBrk="1" hangingPunct="1"/>
            <a:r>
              <a:rPr lang="en-US" altLang="en-US" b="1" i="1" dirty="0"/>
              <a:t>Task Scheduler</a:t>
            </a:r>
            <a:r>
              <a:rPr lang="en-US" altLang="en-US" dirty="0"/>
              <a:t> enables you to schedule and automate a variety of actions, such as starting programs, displaying messages, and even sending emails. </a:t>
            </a:r>
          </a:p>
          <a:p>
            <a:pPr eaLnBrk="1" hangingPunct="1"/>
            <a:r>
              <a:rPr lang="en-US" altLang="en-US" dirty="0"/>
              <a:t>You create a scheduled task by specifying a </a:t>
            </a:r>
            <a:r>
              <a:rPr lang="en-US" altLang="en-US" b="1" i="1" dirty="0"/>
              <a:t>trigger</a:t>
            </a:r>
            <a:r>
              <a:rPr lang="en-US" altLang="en-US" dirty="0"/>
              <a:t>, which is an event that causes a task to run, and an </a:t>
            </a:r>
            <a:r>
              <a:rPr lang="en-US" altLang="en-US" b="1" i="1" dirty="0"/>
              <a:t>action</a:t>
            </a:r>
            <a:r>
              <a:rPr lang="en-US" altLang="en-US" dirty="0"/>
              <a:t>, which is the action taken when the task runs. </a:t>
            </a:r>
          </a:p>
        </p:txBody>
      </p:sp>
    </p:spTree>
    <p:extLst>
      <p:ext uri="{BB962C8B-B14F-4D97-AF65-F5344CB8AC3E}">
        <p14:creationId xmlns:p14="http://schemas.microsoft.com/office/powerpoint/2010/main" val="1163852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8020DE02-5BAD-4883-87EA-C9AEEFC8784B}"/>
              </a:ext>
            </a:extLst>
          </p:cNvPr>
          <p:cNvSpPr>
            <a:spLocks noGrp="1" noChangeArrowheads="1"/>
          </p:cNvSpPr>
          <p:nvPr>
            <p:ph type="title"/>
          </p:nvPr>
        </p:nvSpPr>
        <p:spPr/>
        <p:txBody>
          <a:bodyPr/>
          <a:lstStyle/>
          <a:p>
            <a:pPr eaLnBrk="1" hangingPunct="1"/>
            <a:r>
              <a:rPr lang="en-US" altLang="en-US" dirty="0"/>
              <a:t>The Main Task Scheduler Window</a:t>
            </a:r>
          </a:p>
        </p:txBody>
      </p:sp>
      <p:pic>
        <p:nvPicPr>
          <p:cNvPr id="31746" name="Picture 2" descr="Screenshot of the Task Scheduler window.&#10;" title="The main Task Scheduler window with the built-in libraries expanded">
            <a:extLst>
              <a:ext uri="{FF2B5EF4-FFF2-40B4-BE49-F238E27FC236}">
                <a16:creationId xmlns:a16="http://schemas.microsoft.com/office/drawing/2014/main" id="{A4750F24-D9A4-4F7D-B4F6-2126D929C8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67056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733704"/>
      </p:ext>
    </p:extLst>
  </p:cSld>
  <p:clrMapOvr>
    <a:masterClrMapping/>
  </p:clrMapOvr>
  <p:transition>
    <p:fade/>
  </p:transition>
</p:sld>
</file>

<file path=ppt/theme/theme1.xml><?xml version="1.0" encoding="utf-8"?>
<a:theme xmlns:a="http://schemas.openxmlformats.org/drawingml/2006/main" name="MOAC_theme">
  <a:themeElements>
    <a:clrScheme name="Custom 2">
      <a:dk1>
        <a:sysClr val="windowText" lastClr="000000"/>
      </a:dk1>
      <a:lt1>
        <a:sysClr val="window" lastClr="FFFFFF"/>
      </a:lt1>
      <a:dk2>
        <a:srgbClr val="44546A"/>
      </a:dk2>
      <a:lt2>
        <a:srgbClr val="E7E6E6"/>
      </a:lt2>
      <a:accent1>
        <a:srgbClr val="0054A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AC">
      <a:majorFont>
        <a:latin typeface="Segoe UI"/>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VA_theme" id="{FE2E25A0-966F-41AE-AB5F-5A6AF47EB54A}" vid="{4C702016-84DA-4CFA-A467-6A79C6D09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DE0FCC1170DD4EA9CF157E6E2FAC08" ma:contentTypeVersion="7" ma:contentTypeDescription="Create a new document." ma:contentTypeScope="" ma:versionID="e5a40829361edf8fd103bdc874243db8">
  <xsd:schema xmlns:xsd="http://www.w3.org/2001/XMLSchema" xmlns:xs="http://www.w3.org/2001/XMLSchema" xmlns:p="http://schemas.microsoft.com/office/2006/metadata/properties" xmlns:ns2="dc94d77e-d9c2-42fb-a8f5-494b1c2e3696" xmlns:ns3="bfe0bb63-4151-4360-a7b3-42e232e24132" targetNamespace="http://schemas.microsoft.com/office/2006/metadata/properties" ma:root="true" ma:fieldsID="dca7a73226f97cdcc03e4eeffb012c8a" ns2:_="" ns3:_="">
    <xsd:import namespace="dc94d77e-d9c2-42fb-a8f5-494b1c2e3696"/>
    <xsd:import namespace="bfe0bb63-4151-4360-a7b3-42e232e24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4d77e-d9c2-42fb-a8f5-494b1c2e36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0bb63-4151-4360-a7b3-42e232e2413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0D5659-43BE-4E59-96F4-1AC1AA041025}">
  <ds:schemaRefs>
    <ds:schemaRef ds:uri="http://schemas.microsoft.com/sharepoint/v3/contenttype/forms"/>
  </ds:schemaRefs>
</ds:datastoreItem>
</file>

<file path=customXml/itemProps2.xml><?xml version="1.0" encoding="utf-8"?>
<ds:datastoreItem xmlns:ds="http://schemas.openxmlformats.org/officeDocument/2006/customXml" ds:itemID="{54F52F7C-374C-4E49-B337-BC0B8E7AF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4d77e-d9c2-42fb-a8f5-494b1c2e3696"/>
    <ds:schemaRef ds:uri="bfe0bb63-4151-4360-a7b3-42e232e24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4E61A3-6F21-40E0-A689-D30D46467DEA}">
  <ds:schemaRefs>
    <ds:schemaRef ds:uri="http://schemas.microsoft.com/office/infopath/2007/PartnerControls"/>
    <ds:schemaRef ds:uri="bfe0bb63-4151-4360-a7b3-42e232e24132"/>
    <ds:schemaRef ds:uri="http://purl.org/dc/terms/"/>
    <ds:schemaRef ds:uri="http://schemas.microsoft.com/office/2006/metadata/properties"/>
    <ds:schemaRef ds:uri="http://schemas.microsoft.com/office/2006/documentManagement/types"/>
    <ds:schemaRef ds:uri="http://purl.org/dc/elements/1.1/"/>
    <ds:schemaRef ds:uri="dc94d77e-d9c2-42fb-a8f5-494b1c2e3696"/>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MVA_theme</Template>
  <TotalTime>0</TotalTime>
  <Words>1538</Words>
  <Application>Microsoft Office PowerPoint</Application>
  <PresentationFormat>Widescreen</PresentationFormat>
  <Paragraphs>159</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ＭＳ Ｐゴシック</vt:lpstr>
      <vt:lpstr>游ゴシック</vt:lpstr>
      <vt:lpstr>Arial</vt:lpstr>
      <vt:lpstr>Calibri</vt:lpstr>
      <vt:lpstr>Segoe UI</vt:lpstr>
      <vt:lpstr>MOAC_theme</vt:lpstr>
      <vt:lpstr>Maintaining, Updating, and  Protecting Windows 10</vt:lpstr>
      <vt:lpstr>Objectives</vt:lpstr>
      <vt:lpstr>Built-In Maintenance Tools</vt:lpstr>
      <vt:lpstr>Disk Defragmenter (1/2)</vt:lpstr>
      <vt:lpstr>Disk Defragmenter (2/2)</vt:lpstr>
      <vt:lpstr>Disk Cleanup (1/2)</vt:lpstr>
      <vt:lpstr>Disk Cleanup (2/2)</vt:lpstr>
      <vt:lpstr>Task Scheduler</vt:lpstr>
      <vt:lpstr>The Main Task Scheduler Window</vt:lpstr>
      <vt:lpstr>Using Action Center (1/2)</vt:lpstr>
      <vt:lpstr>Using Action Center (2/2)</vt:lpstr>
      <vt:lpstr>System Information</vt:lpstr>
      <vt:lpstr>The System Information Window</vt:lpstr>
      <vt:lpstr>Maintaining the Windows Registry</vt:lpstr>
      <vt:lpstr>Configuring and Managing Updates</vt:lpstr>
      <vt:lpstr>Configuring Windows Update Options</vt:lpstr>
      <vt:lpstr>The Windows Update Page</vt:lpstr>
      <vt:lpstr>Managing Update History and Rolling Back Updates</vt:lpstr>
      <vt:lpstr>The Installed Updates Page</vt:lpstr>
      <vt:lpstr>Implementing Insider Preview</vt:lpstr>
      <vt:lpstr>Implementing CB, CBB, and LTSB Scenarios (1/2)</vt:lpstr>
      <vt:lpstr>Implementing CB, CBB, and LTSB Scenarios (2/2)</vt:lpstr>
      <vt:lpstr>Windows 10 Servicing Options</vt:lpstr>
      <vt:lpstr>Defending from Malicious Software</vt:lpstr>
      <vt:lpstr>Understanding Windows Firewall</vt:lpstr>
      <vt:lpstr>The Windows Firewall Page</vt:lpstr>
      <vt:lpstr>Managing Client Security Using Windows Defender</vt:lpstr>
      <vt:lpstr>Windows Defender Home Tab</vt:lpstr>
      <vt:lpstr>Summary (1/5)</vt:lpstr>
      <vt:lpstr>Summary (2/5)</vt:lpstr>
      <vt:lpstr>Summary (3/5)</vt:lpstr>
      <vt:lpstr>Summary (4/5)</vt:lpstr>
      <vt:lpstr>Summary (5/5)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2018-01-30T14:18:45Z</dcterms:created>
  <dcterms:modified xsi:type="dcterms:W3CDTF">2018-02-26T23:51:53Z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0x010100E8DE0FCC1170DD4EA9CF157E6E2FAC08</vt:lpwstr>
  </property>
</Properties>
</file>